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1"/>
  </p:notesMasterIdLst>
  <p:handoutMasterIdLst>
    <p:handoutMasterId r:id="rId22"/>
  </p:handoutMasterIdLst>
  <p:sldIdLst>
    <p:sldId id="257" r:id="rId2"/>
    <p:sldId id="325" r:id="rId3"/>
    <p:sldId id="337" r:id="rId4"/>
    <p:sldId id="338" r:id="rId5"/>
    <p:sldId id="339" r:id="rId6"/>
    <p:sldId id="340" r:id="rId7"/>
    <p:sldId id="341" r:id="rId8"/>
    <p:sldId id="342" r:id="rId9"/>
    <p:sldId id="343" r:id="rId10"/>
    <p:sldId id="351" r:id="rId11"/>
    <p:sldId id="352" r:id="rId12"/>
    <p:sldId id="344" r:id="rId13"/>
    <p:sldId id="345" r:id="rId14"/>
    <p:sldId id="346" r:id="rId15"/>
    <p:sldId id="347" r:id="rId16"/>
    <p:sldId id="348" r:id="rId17"/>
    <p:sldId id="349" r:id="rId18"/>
    <p:sldId id="350" r:id="rId19"/>
    <p:sldId id="335" r:id="rId20"/>
  </p:sldIdLst>
  <p:sldSz cx="9144000" cy="6858000" type="screen4x3"/>
  <p:notesSz cx="7010400" cy="9296400"/>
  <p:defaultTextStyle>
    <a:defPPr>
      <a:defRPr lang="en-US"/>
    </a:defPPr>
    <a:lvl1pPr algn="l" rtl="0" fontAlgn="base">
      <a:spcBef>
        <a:spcPct val="20000"/>
      </a:spcBef>
      <a:spcAft>
        <a:spcPct val="0"/>
      </a:spcAft>
      <a:buChar char="•"/>
      <a:defRPr sz="2400" b="1" kern="1200">
        <a:solidFill>
          <a:schemeClr val="tx1"/>
        </a:solidFill>
        <a:latin typeface="Palatino Linotype" pitchFamily="18" charset="0"/>
        <a:ea typeface="+mn-ea"/>
        <a:cs typeface="+mn-cs"/>
      </a:defRPr>
    </a:lvl1pPr>
    <a:lvl2pPr marL="457200" algn="l" rtl="0" fontAlgn="base">
      <a:spcBef>
        <a:spcPct val="20000"/>
      </a:spcBef>
      <a:spcAft>
        <a:spcPct val="0"/>
      </a:spcAft>
      <a:buChar char="•"/>
      <a:defRPr sz="2400" b="1" kern="1200">
        <a:solidFill>
          <a:schemeClr val="tx1"/>
        </a:solidFill>
        <a:latin typeface="Palatino Linotype" pitchFamily="18" charset="0"/>
        <a:ea typeface="+mn-ea"/>
        <a:cs typeface="+mn-cs"/>
      </a:defRPr>
    </a:lvl2pPr>
    <a:lvl3pPr marL="914400" algn="l" rtl="0" fontAlgn="base">
      <a:spcBef>
        <a:spcPct val="20000"/>
      </a:spcBef>
      <a:spcAft>
        <a:spcPct val="0"/>
      </a:spcAft>
      <a:buChar char="•"/>
      <a:defRPr sz="2400" b="1" kern="1200">
        <a:solidFill>
          <a:schemeClr val="tx1"/>
        </a:solidFill>
        <a:latin typeface="Palatino Linotype" pitchFamily="18" charset="0"/>
        <a:ea typeface="+mn-ea"/>
        <a:cs typeface="+mn-cs"/>
      </a:defRPr>
    </a:lvl3pPr>
    <a:lvl4pPr marL="1371600" algn="l" rtl="0" fontAlgn="base">
      <a:spcBef>
        <a:spcPct val="20000"/>
      </a:spcBef>
      <a:spcAft>
        <a:spcPct val="0"/>
      </a:spcAft>
      <a:buChar char="•"/>
      <a:defRPr sz="2400" b="1" kern="1200">
        <a:solidFill>
          <a:schemeClr val="tx1"/>
        </a:solidFill>
        <a:latin typeface="Palatino Linotype" pitchFamily="18" charset="0"/>
        <a:ea typeface="+mn-ea"/>
        <a:cs typeface="+mn-cs"/>
      </a:defRPr>
    </a:lvl4pPr>
    <a:lvl5pPr marL="1828800" algn="l" rtl="0" fontAlgn="base">
      <a:spcBef>
        <a:spcPct val="20000"/>
      </a:spcBef>
      <a:spcAft>
        <a:spcPct val="0"/>
      </a:spcAft>
      <a:buChar char="•"/>
      <a:defRPr sz="2400" b="1" kern="1200">
        <a:solidFill>
          <a:schemeClr val="tx1"/>
        </a:solidFill>
        <a:latin typeface="Palatino Linotype" pitchFamily="18" charset="0"/>
        <a:ea typeface="+mn-ea"/>
        <a:cs typeface="+mn-cs"/>
      </a:defRPr>
    </a:lvl5pPr>
    <a:lvl6pPr marL="2286000" algn="l" defTabSz="914400" rtl="0" eaLnBrk="1" latinLnBrk="0" hangingPunct="1">
      <a:defRPr sz="2400" b="1" kern="1200">
        <a:solidFill>
          <a:schemeClr val="tx1"/>
        </a:solidFill>
        <a:latin typeface="Palatino Linotype" pitchFamily="18" charset="0"/>
        <a:ea typeface="+mn-ea"/>
        <a:cs typeface="+mn-cs"/>
      </a:defRPr>
    </a:lvl6pPr>
    <a:lvl7pPr marL="2743200" algn="l" defTabSz="914400" rtl="0" eaLnBrk="1" latinLnBrk="0" hangingPunct="1">
      <a:defRPr sz="2400" b="1" kern="1200">
        <a:solidFill>
          <a:schemeClr val="tx1"/>
        </a:solidFill>
        <a:latin typeface="Palatino Linotype" pitchFamily="18" charset="0"/>
        <a:ea typeface="+mn-ea"/>
        <a:cs typeface="+mn-cs"/>
      </a:defRPr>
    </a:lvl7pPr>
    <a:lvl8pPr marL="3200400" algn="l" defTabSz="914400" rtl="0" eaLnBrk="1" latinLnBrk="0" hangingPunct="1">
      <a:defRPr sz="2400" b="1" kern="1200">
        <a:solidFill>
          <a:schemeClr val="tx1"/>
        </a:solidFill>
        <a:latin typeface="Palatino Linotype" pitchFamily="18" charset="0"/>
        <a:ea typeface="+mn-ea"/>
        <a:cs typeface="+mn-cs"/>
      </a:defRPr>
    </a:lvl8pPr>
    <a:lvl9pPr marL="3657600" algn="l" defTabSz="914400" rtl="0" eaLnBrk="1" latinLnBrk="0" hangingPunct="1">
      <a:defRPr sz="2400" b="1" kern="1200">
        <a:solidFill>
          <a:schemeClr val="tx1"/>
        </a:solidFill>
        <a:latin typeface="Palatino Linotype"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dd Buelow" initials="TC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699" autoAdjust="0"/>
    <p:restoredTop sz="93466" autoAdjust="0"/>
  </p:normalViewPr>
  <p:slideViewPr>
    <p:cSldViewPr>
      <p:cViewPr>
        <p:scale>
          <a:sx n="100" d="100"/>
          <a:sy n="100" d="100"/>
        </p:scale>
        <p:origin x="-920"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500" y="3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87444" tIns="43722" rIns="87444" bIns="43722" numCol="1" anchor="t" anchorCtr="0" compatLnSpc="1">
            <a:prstTxWarp prst="textNoShape">
              <a:avLst/>
            </a:prstTxWarp>
          </a:bodyPr>
          <a:lstStyle>
            <a:lvl1pPr defTabSz="874713" eaLnBrk="0" hangingPunct="0">
              <a:spcBef>
                <a:spcPct val="0"/>
              </a:spcBef>
              <a:buFontTx/>
              <a:buNone/>
              <a:defRPr sz="1100" b="0">
                <a:latin typeface="Times" pitchFamily="18" charset="0"/>
              </a:defRPr>
            </a:lvl1pPr>
          </a:lstStyle>
          <a:p>
            <a:pPr>
              <a:defRPr/>
            </a:pPr>
            <a:endParaRPr lang="en-US" dirty="0"/>
          </a:p>
        </p:txBody>
      </p:sp>
      <p:sp>
        <p:nvSpPr>
          <p:cNvPr id="50179" name="Rectangle 3"/>
          <p:cNvSpPr>
            <a:spLocks noGrp="1" noChangeArrowheads="1"/>
          </p:cNvSpPr>
          <p:nvPr>
            <p:ph type="dt" sz="quarter" idx="1"/>
          </p:nvPr>
        </p:nvSpPr>
        <p:spPr bwMode="auto">
          <a:xfrm>
            <a:off x="3970338" y="0"/>
            <a:ext cx="3038475" cy="463550"/>
          </a:xfrm>
          <a:prstGeom prst="rect">
            <a:avLst/>
          </a:prstGeom>
          <a:noFill/>
          <a:ln w="9525">
            <a:noFill/>
            <a:miter lim="800000"/>
            <a:headEnd/>
            <a:tailEnd/>
          </a:ln>
          <a:effectLst/>
        </p:spPr>
        <p:txBody>
          <a:bodyPr vert="horz" wrap="square" lIns="87444" tIns="43722" rIns="87444" bIns="43722" numCol="1" anchor="t" anchorCtr="0" compatLnSpc="1">
            <a:prstTxWarp prst="textNoShape">
              <a:avLst/>
            </a:prstTxWarp>
          </a:bodyPr>
          <a:lstStyle>
            <a:lvl1pPr algn="r" defTabSz="874713" eaLnBrk="0" hangingPunct="0">
              <a:spcBef>
                <a:spcPct val="0"/>
              </a:spcBef>
              <a:buFontTx/>
              <a:buNone/>
              <a:defRPr sz="1100" b="0">
                <a:latin typeface="Times" pitchFamily="18" charset="0"/>
              </a:defRPr>
            </a:lvl1pPr>
          </a:lstStyle>
          <a:p>
            <a:pPr>
              <a:defRPr/>
            </a:pPr>
            <a:endParaRPr lang="en-US" dirty="0"/>
          </a:p>
        </p:txBody>
      </p:sp>
      <p:sp>
        <p:nvSpPr>
          <p:cNvPr id="50180"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87444" tIns="43722" rIns="87444" bIns="43722" numCol="1" anchor="b" anchorCtr="0" compatLnSpc="1">
            <a:prstTxWarp prst="textNoShape">
              <a:avLst/>
            </a:prstTxWarp>
          </a:bodyPr>
          <a:lstStyle>
            <a:lvl1pPr defTabSz="874713" eaLnBrk="0" hangingPunct="0">
              <a:spcBef>
                <a:spcPct val="0"/>
              </a:spcBef>
              <a:buFontTx/>
              <a:buNone/>
              <a:defRPr sz="1100" b="0">
                <a:latin typeface="Times" pitchFamily="18" charset="0"/>
              </a:defRPr>
            </a:lvl1pPr>
          </a:lstStyle>
          <a:p>
            <a:pPr>
              <a:defRPr/>
            </a:pPr>
            <a:endParaRPr lang="en-US" dirty="0"/>
          </a:p>
        </p:txBody>
      </p:sp>
      <p:sp>
        <p:nvSpPr>
          <p:cNvPr id="50181" name="Rectangle 5"/>
          <p:cNvSpPr>
            <a:spLocks noGrp="1" noChangeArrowheads="1"/>
          </p:cNvSpPr>
          <p:nvPr>
            <p:ph type="sldNum" sz="quarter" idx="3"/>
          </p:nvPr>
        </p:nvSpPr>
        <p:spPr bwMode="auto">
          <a:xfrm>
            <a:off x="3970338" y="8831263"/>
            <a:ext cx="3038475" cy="463550"/>
          </a:xfrm>
          <a:prstGeom prst="rect">
            <a:avLst/>
          </a:prstGeom>
          <a:noFill/>
          <a:ln w="9525">
            <a:noFill/>
            <a:miter lim="800000"/>
            <a:headEnd/>
            <a:tailEnd/>
          </a:ln>
          <a:effectLst/>
        </p:spPr>
        <p:txBody>
          <a:bodyPr vert="horz" wrap="square" lIns="87444" tIns="43722" rIns="87444" bIns="43722" numCol="1" anchor="b" anchorCtr="0" compatLnSpc="1">
            <a:prstTxWarp prst="textNoShape">
              <a:avLst/>
            </a:prstTxWarp>
          </a:bodyPr>
          <a:lstStyle>
            <a:lvl1pPr algn="r" defTabSz="874713" eaLnBrk="0" hangingPunct="0">
              <a:spcBef>
                <a:spcPct val="0"/>
              </a:spcBef>
              <a:buFontTx/>
              <a:buNone/>
              <a:defRPr sz="1100" b="0">
                <a:latin typeface="Times" pitchFamily="18" charset="0"/>
              </a:defRPr>
            </a:lvl1pPr>
          </a:lstStyle>
          <a:p>
            <a:pPr>
              <a:defRPr/>
            </a:pPr>
            <a:fld id="{F6D58CE8-022C-4562-A860-6DC81CA80ACC}" type="slidenum">
              <a:rPr lang="en-US"/>
              <a:pPr>
                <a:defRPr/>
              </a:pPr>
              <a:t>‹#›</a:t>
            </a:fld>
            <a:endParaRPr lang="en-US" dirty="0"/>
          </a:p>
        </p:txBody>
      </p:sp>
    </p:spTree>
    <p:extLst>
      <p:ext uri="{BB962C8B-B14F-4D97-AF65-F5344CB8AC3E}">
        <p14:creationId xmlns:p14="http://schemas.microsoft.com/office/powerpoint/2010/main" val="3150507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2437" tIns="46219" rIns="92437" bIns="46219" numCol="1" anchor="t" anchorCtr="0" compatLnSpc="1">
            <a:prstTxWarp prst="textNoShape">
              <a:avLst/>
            </a:prstTxWarp>
          </a:bodyPr>
          <a:lstStyle>
            <a:lvl1pPr defTabSz="923925" eaLnBrk="0" hangingPunct="0">
              <a:spcBef>
                <a:spcPct val="0"/>
              </a:spcBef>
              <a:buFontTx/>
              <a:buNone/>
              <a:defRPr sz="1200" b="0">
                <a:latin typeface="Times" pitchFamily="18" charset="0"/>
              </a:defRPr>
            </a:lvl1pPr>
          </a:lstStyle>
          <a:p>
            <a:pPr>
              <a:defRPr/>
            </a:pPr>
            <a:endParaRPr lang="en-US" dirty="0"/>
          </a:p>
        </p:txBody>
      </p:sp>
      <p:sp>
        <p:nvSpPr>
          <p:cNvPr id="7171" name="Rectangle 3"/>
          <p:cNvSpPr>
            <a:spLocks noGrp="1" noChangeArrowheads="1"/>
          </p:cNvSpPr>
          <p:nvPr>
            <p:ph type="dt" idx="1"/>
          </p:nvPr>
        </p:nvSpPr>
        <p:spPr bwMode="auto">
          <a:xfrm>
            <a:off x="3970338" y="0"/>
            <a:ext cx="3038475" cy="463550"/>
          </a:xfrm>
          <a:prstGeom prst="rect">
            <a:avLst/>
          </a:prstGeom>
          <a:noFill/>
          <a:ln w="9525">
            <a:noFill/>
            <a:miter lim="800000"/>
            <a:headEnd/>
            <a:tailEnd/>
          </a:ln>
          <a:effectLst/>
        </p:spPr>
        <p:txBody>
          <a:bodyPr vert="horz" wrap="square" lIns="92437" tIns="46219" rIns="92437" bIns="46219" numCol="1" anchor="t" anchorCtr="0" compatLnSpc="1">
            <a:prstTxWarp prst="textNoShape">
              <a:avLst/>
            </a:prstTxWarp>
          </a:bodyPr>
          <a:lstStyle>
            <a:lvl1pPr algn="r" defTabSz="923925" eaLnBrk="0" hangingPunct="0">
              <a:spcBef>
                <a:spcPct val="0"/>
              </a:spcBef>
              <a:buFontTx/>
              <a:buNone/>
              <a:defRPr sz="1200" b="0">
                <a:latin typeface="Times" pitchFamily="18" charset="0"/>
              </a:defRPr>
            </a:lvl1pPr>
          </a:lstStyle>
          <a:p>
            <a:pPr>
              <a:defRPr/>
            </a:pPr>
            <a:endParaRPr lang="en-US" dirty="0"/>
          </a:p>
        </p:txBody>
      </p:sp>
      <p:sp>
        <p:nvSpPr>
          <p:cNvPr id="26628" name="Rectangle 4"/>
          <p:cNvSpPr>
            <a:spLocks noGrp="1" noRot="1" noChangeAspect="1" noChangeArrowheads="1" noTextEdit="1"/>
          </p:cNvSpPr>
          <p:nvPr>
            <p:ph type="sldImg" idx="2"/>
          </p:nvPr>
        </p:nvSpPr>
        <p:spPr bwMode="auto">
          <a:xfrm>
            <a:off x="1363663" y="663575"/>
            <a:ext cx="4648200" cy="348615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a:effectLst/>
        </p:spPr>
        <p:txBody>
          <a:bodyPr vert="horz" wrap="square" lIns="92437" tIns="46219" rIns="92437" bIns="4621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92437" tIns="46219" rIns="92437" bIns="46219" numCol="1" anchor="b" anchorCtr="0" compatLnSpc="1">
            <a:prstTxWarp prst="textNoShape">
              <a:avLst/>
            </a:prstTxWarp>
          </a:bodyPr>
          <a:lstStyle>
            <a:lvl1pPr defTabSz="923925" eaLnBrk="0" hangingPunct="0">
              <a:spcBef>
                <a:spcPct val="0"/>
              </a:spcBef>
              <a:buFontTx/>
              <a:buNone/>
              <a:defRPr sz="1200" b="0">
                <a:latin typeface="Times" pitchFamily="18" charset="0"/>
              </a:defRPr>
            </a:lvl1pPr>
          </a:lstStyle>
          <a:p>
            <a:pPr>
              <a:defRPr/>
            </a:pPr>
            <a:endParaRPr lang="en-US" dirty="0"/>
          </a:p>
        </p:txBody>
      </p:sp>
    </p:spTree>
    <p:extLst>
      <p:ext uri="{BB962C8B-B14F-4D97-AF65-F5344CB8AC3E}">
        <p14:creationId xmlns:p14="http://schemas.microsoft.com/office/powerpoint/2010/main" val="586074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675"/>
            <a:ext cx="3037840" cy="465138"/>
          </a:xfrm>
          <a:prstGeom prst="rect">
            <a:avLst/>
          </a:prstGeom>
          <a:ln/>
        </p:spPr>
        <p:txBody>
          <a:bodyPr/>
          <a:lstStyle/>
          <a:p>
            <a:fld id="{3FDC7755-F1F2-4470-8A45-6F5C4929D7F0}" type="slidenum">
              <a:rPr lang="en-US"/>
              <a:pPr/>
              <a:t>3</a:t>
            </a:fld>
            <a:endParaRPr lang="en-US" dirty="0"/>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xfrm>
            <a:off x="701849" y="4416426"/>
            <a:ext cx="5606703" cy="4183063"/>
          </a:xfrm>
        </p:spPr>
        <p:txBody>
          <a:bodyPr/>
          <a:lstStyle/>
          <a:p>
            <a:r>
              <a:rPr lang="en-US" dirty="0"/>
              <a:t>Program eligibility is nuanced.</a:t>
            </a:r>
          </a:p>
          <a:p>
            <a:r>
              <a:rPr lang="en-US" dirty="0"/>
              <a:t>Definitions and rules are program specific.</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xfrm>
            <a:off x="3970134" y="8829675"/>
            <a:ext cx="3038648" cy="465138"/>
          </a:xfrm>
          <a:prstGeom prst="rect">
            <a:avLst/>
          </a:prstGeom>
          <a:noFill/>
        </p:spPr>
        <p:txBody>
          <a:bodyPr/>
          <a:lstStyle/>
          <a:p>
            <a:fld id="{7FC95E60-2922-43B1-A34F-90BC833E37E9}" type="slidenum">
              <a:rPr lang="en-US" smtClean="0"/>
              <a:pPr/>
              <a:t>19</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0"/>
          </p:nvPr>
        </p:nvSpPr>
        <p:spPr>
          <a:xfrm>
            <a:off x="5943600" y="5943600"/>
            <a:ext cx="3048000" cy="533400"/>
          </a:xfrm>
          <a:solidFill>
            <a:schemeClr val="bg1"/>
          </a:solidFill>
        </p:spPr>
        <p:txBody>
          <a:bodyPr/>
          <a:lstStyle>
            <a:lvl1pPr algn="r">
              <a:buNone/>
              <a:defRPr sz="1400" i="1" baseline="0">
                <a:solidFill>
                  <a:schemeClr val="accent3">
                    <a:lumMod val="50000"/>
                  </a:schemeClr>
                </a:solidFill>
              </a:defRPr>
            </a:lvl1pPr>
          </a:lstStyle>
          <a:p>
            <a:pPr lvl="0"/>
            <a:r>
              <a:rPr lang="en-US" dirty="0" smtClean="0"/>
              <a:t>Click to edit Master text styles</a:t>
            </a:r>
          </a:p>
          <a:p>
            <a:pPr lvl="1"/>
            <a:r>
              <a:rPr lang="en-US" dirty="0" smtClean="0"/>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4800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3429000"/>
          </a:xfrm>
        </p:spPr>
        <p:txBody>
          <a:bodyPr/>
          <a:lstStyle/>
          <a:p>
            <a:pPr lvl="0"/>
            <a:endParaRPr lang="en-US" noProof="0"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3429000"/>
          </a:xfrm>
        </p:spPr>
        <p:txBody>
          <a:bodyPr/>
          <a:lstStyle/>
          <a:p>
            <a:pPr lvl="0"/>
            <a:endParaRPr lang="en-US" noProof="0" dirty="0"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685800" y="19812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2" name="Text Box 8"/>
          <p:cNvSpPr txBox="1">
            <a:spLocks noChangeArrowheads="1"/>
          </p:cNvSpPr>
          <p:nvPr/>
        </p:nvSpPr>
        <p:spPr bwMode="auto">
          <a:xfrm>
            <a:off x="4267200" y="6019800"/>
            <a:ext cx="4724400" cy="461665"/>
          </a:xfrm>
          <a:prstGeom prst="rect">
            <a:avLst/>
          </a:prstGeom>
          <a:noFill/>
          <a:ln w="9525">
            <a:noFill/>
            <a:miter lim="800000"/>
            <a:headEnd/>
            <a:tailEnd/>
          </a:ln>
          <a:effectLst/>
        </p:spPr>
        <p:txBody>
          <a:bodyPr wrap="square">
            <a:spAutoFit/>
          </a:bodyPr>
          <a:lstStyle/>
          <a:p>
            <a:pPr algn="r" eaLnBrk="0" hangingPunct="0">
              <a:spcBef>
                <a:spcPct val="0"/>
              </a:spcBef>
              <a:buFontTx/>
              <a:buNone/>
              <a:defRPr/>
            </a:pPr>
            <a:r>
              <a:rPr lang="en-US" sz="1200" i="1" dirty="0" smtClean="0">
                <a:solidFill>
                  <a:schemeClr val="bg2"/>
                </a:solidFill>
              </a:rPr>
              <a:t>RBOG Overview – Intertribal TA Network</a:t>
            </a:r>
            <a:endParaRPr lang="en-US" sz="1200" i="1" dirty="0">
              <a:solidFill>
                <a:schemeClr val="bg2"/>
              </a:solidFill>
            </a:endParaRPr>
          </a:p>
          <a:p>
            <a:pPr algn="r" eaLnBrk="0" hangingPunct="0">
              <a:spcBef>
                <a:spcPct val="0"/>
              </a:spcBef>
              <a:buFontTx/>
              <a:buNone/>
              <a:defRPr/>
            </a:pPr>
            <a:r>
              <a:rPr lang="en-US" sz="1200" i="1" dirty="0" smtClean="0">
                <a:solidFill>
                  <a:schemeClr val="bg2"/>
                </a:solidFill>
              </a:rPr>
              <a:t>July 17, 2012</a:t>
            </a:r>
            <a:endParaRPr lang="en-US" sz="1200" i="1" dirty="0">
              <a:solidFill>
                <a:schemeClr val="bg2"/>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www.rurdev.usda.gov/AI_ANCoordinators.html" TargetMode="External"/><Relationship Id="rId3" Type="http://schemas.openxmlformats.org/officeDocument/2006/relationships/hyperlink" Target="http://www.rurdev.usda.gov/recd_map.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mailto:Tedd.Buelow@wdc.usda.gov" TargetMode="External"/><Relationship Id="rId5" Type="http://schemas.openxmlformats.org/officeDocument/2006/relationships/hyperlink" Target="http://www.rurdev.usda.gov/AI_ANHome.html" TargetMode="External"/><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295400"/>
            <a:ext cx="9144000" cy="2133600"/>
          </a:xfrm>
        </p:spPr>
        <p:txBody>
          <a:bodyPr/>
          <a:lstStyle/>
          <a:p>
            <a:pPr eaLnBrk="1" hangingPunct="1">
              <a:defRPr/>
            </a:pPr>
            <a:r>
              <a:rPr lang="en-US" sz="5400" b="1" dirty="0" smtClean="0">
                <a:effectLst>
                  <a:outerShdw blurRad="38100" dist="38100" dir="2700000" algn="tl">
                    <a:srgbClr val="000000">
                      <a:alpha val="43137"/>
                    </a:srgbClr>
                  </a:outerShdw>
                </a:effectLst>
                <a:latin typeface="Palatino Linotype" pitchFamily="18" charset="0"/>
              </a:rPr>
              <a:t>USDA Rural Development</a:t>
            </a:r>
            <a:br>
              <a:rPr lang="en-US" sz="5400" b="1" dirty="0" smtClean="0">
                <a:effectLst>
                  <a:outerShdw blurRad="38100" dist="38100" dir="2700000" algn="tl">
                    <a:srgbClr val="000000">
                      <a:alpha val="43137"/>
                    </a:srgbClr>
                  </a:outerShdw>
                </a:effectLst>
                <a:latin typeface="Palatino Linotype" pitchFamily="18" charset="0"/>
              </a:rPr>
            </a:br>
            <a:r>
              <a:rPr lang="en-US" sz="3600" b="1" i="1" dirty="0" smtClean="0">
                <a:effectLst>
                  <a:outerShdw blurRad="38100" dist="38100" dir="2700000" algn="tl">
                    <a:srgbClr val="000000">
                      <a:alpha val="43137"/>
                    </a:srgbClr>
                  </a:outerShdw>
                </a:effectLst>
                <a:latin typeface="Palatino Linotype" pitchFamily="18" charset="0"/>
              </a:rPr>
              <a:t>Sustaining Relationships Throughout</a:t>
            </a:r>
            <a:br>
              <a:rPr lang="en-US" sz="3600" b="1" i="1" dirty="0" smtClean="0">
                <a:effectLst>
                  <a:outerShdw blurRad="38100" dist="38100" dir="2700000" algn="tl">
                    <a:srgbClr val="000000">
                      <a:alpha val="43137"/>
                    </a:srgbClr>
                  </a:outerShdw>
                </a:effectLst>
                <a:latin typeface="Palatino Linotype" pitchFamily="18" charset="0"/>
              </a:rPr>
            </a:br>
            <a:r>
              <a:rPr lang="en-US" sz="3600" b="1" i="1" dirty="0" smtClean="0">
                <a:effectLst>
                  <a:outerShdw blurRad="38100" dist="38100" dir="2700000" algn="tl">
                    <a:srgbClr val="000000">
                      <a:alpha val="43137"/>
                    </a:srgbClr>
                  </a:outerShdw>
                </a:effectLst>
                <a:latin typeface="Palatino Linotype" pitchFamily="18" charset="0"/>
              </a:rPr>
              <a:t>Indian Country</a:t>
            </a:r>
          </a:p>
        </p:txBody>
      </p:sp>
      <p:pic>
        <p:nvPicPr>
          <p:cNvPr id="5" name="Picture 8" descr="USDA RD PSAs 1"/>
          <p:cNvPicPr>
            <a:picLocks noChangeAspect="1" noChangeArrowheads="1"/>
          </p:cNvPicPr>
          <p:nvPr/>
        </p:nvPicPr>
        <p:blipFill>
          <a:blip r:embed="rId4" cstate="print"/>
          <a:srcRect/>
          <a:stretch>
            <a:fillRect/>
          </a:stretch>
        </p:blipFill>
        <p:spPr bwMode="auto">
          <a:xfrm>
            <a:off x="1653941" y="3631369"/>
            <a:ext cx="1256632" cy="1626431"/>
          </a:xfrm>
          <a:prstGeom prst="rect">
            <a:avLst/>
          </a:prstGeom>
          <a:noFill/>
          <a:ln w="9525">
            <a:solidFill>
              <a:schemeClr val="tx1"/>
            </a:solidFill>
            <a:miter lim="800000"/>
            <a:headEnd/>
            <a:tailEnd/>
          </a:ln>
        </p:spPr>
      </p:pic>
      <p:pic>
        <p:nvPicPr>
          <p:cNvPr id="6" name="Picture 9" descr="USDA RD PSAs 2"/>
          <p:cNvPicPr>
            <a:picLocks noChangeAspect="1" noChangeArrowheads="1"/>
          </p:cNvPicPr>
          <p:nvPr/>
        </p:nvPicPr>
        <p:blipFill>
          <a:blip r:embed="rId5" cstate="print"/>
          <a:srcRect/>
          <a:stretch>
            <a:fillRect/>
          </a:stretch>
        </p:blipFill>
        <p:spPr bwMode="auto">
          <a:xfrm>
            <a:off x="6233428" y="3631369"/>
            <a:ext cx="1256632" cy="1626431"/>
          </a:xfrm>
          <a:prstGeom prst="rect">
            <a:avLst/>
          </a:prstGeom>
          <a:noFill/>
          <a:ln w="9525">
            <a:solidFill>
              <a:schemeClr val="tx1"/>
            </a:solidFill>
            <a:miter lim="800000"/>
            <a:headEnd/>
            <a:tailEnd/>
          </a:ln>
        </p:spPr>
      </p:pic>
      <p:pic>
        <p:nvPicPr>
          <p:cNvPr id="7" name="Picture 10" descr="USDA RD PSAs 3"/>
          <p:cNvPicPr>
            <a:picLocks noChangeAspect="1" noChangeArrowheads="1"/>
          </p:cNvPicPr>
          <p:nvPr/>
        </p:nvPicPr>
        <p:blipFill>
          <a:blip r:embed="rId6" cstate="print"/>
          <a:srcRect/>
          <a:stretch>
            <a:fillRect/>
          </a:stretch>
        </p:blipFill>
        <p:spPr bwMode="auto">
          <a:xfrm>
            <a:off x="4694455" y="3631369"/>
            <a:ext cx="1256632" cy="1626431"/>
          </a:xfrm>
          <a:prstGeom prst="rect">
            <a:avLst/>
          </a:prstGeom>
          <a:noFill/>
          <a:ln w="9525">
            <a:solidFill>
              <a:schemeClr val="tx1"/>
            </a:solidFill>
            <a:miter lim="800000"/>
            <a:headEnd/>
            <a:tailEnd/>
          </a:ln>
        </p:spPr>
      </p:pic>
      <p:pic>
        <p:nvPicPr>
          <p:cNvPr id="8" name="Picture 4" descr="USDA RD PSAs 4"/>
          <p:cNvPicPr>
            <a:picLocks noChangeAspect="1" noChangeArrowheads="1"/>
          </p:cNvPicPr>
          <p:nvPr/>
        </p:nvPicPr>
        <p:blipFill>
          <a:blip r:embed="rId7" cstate="print"/>
          <a:srcRect/>
          <a:stretch>
            <a:fillRect/>
          </a:stretch>
        </p:blipFill>
        <p:spPr bwMode="auto">
          <a:xfrm>
            <a:off x="3192914" y="3655592"/>
            <a:ext cx="1219200" cy="1577984"/>
          </a:xfrm>
          <a:prstGeom prst="rect">
            <a:avLst/>
          </a:prstGeom>
          <a:noFill/>
          <a:ln w="9525">
            <a:solidFill>
              <a:schemeClr val="tx1"/>
            </a:solidFill>
            <a:miter lim="800000"/>
            <a:headEnd/>
            <a:tailEnd/>
          </a:ln>
        </p:spPr>
      </p:pic>
      <p:pic>
        <p:nvPicPr>
          <p:cNvPr id="9" name="Picture 5" descr="USDA RD PSAs 5"/>
          <p:cNvPicPr>
            <a:picLocks noChangeAspect="1" noChangeArrowheads="1"/>
          </p:cNvPicPr>
          <p:nvPr/>
        </p:nvPicPr>
        <p:blipFill>
          <a:blip r:embed="rId8" cstate="print"/>
          <a:srcRect/>
          <a:stretch>
            <a:fillRect/>
          </a:stretch>
        </p:blipFill>
        <p:spPr bwMode="auto">
          <a:xfrm>
            <a:off x="152400" y="3655592"/>
            <a:ext cx="1219200" cy="1577984"/>
          </a:xfrm>
          <a:prstGeom prst="rect">
            <a:avLst/>
          </a:prstGeom>
          <a:noFill/>
          <a:ln w="9525">
            <a:solidFill>
              <a:schemeClr val="tx1"/>
            </a:solidFill>
            <a:miter lim="800000"/>
            <a:headEnd/>
            <a:tailEnd/>
          </a:ln>
        </p:spPr>
      </p:pic>
      <p:pic>
        <p:nvPicPr>
          <p:cNvPr id="10" name="Picture 6" descr="USDA RD PSAs 6"/>
          <p:cNvPicPr>
            <a:picLocks noChangeAspect="1" noChangeArrowheads="1"/>
          </p:cNvPicPr>
          <p:nvPr/>
        </p:nvPicPr>
        <p:blipFill>
          <a:blip r:embed="rId9" cstate="print"/>
          <a:srcRect/>
          <a:stretch>
            <a:fillRect/>
          </a:stretch>
        </p:blipFill>
        <p:spPr bwMode="auto">
          <a:xfrm>
            <a:off x="7772400" y="3655592"/>
            <a:ext cx="1219200" cy="1577984"/>
          </a:xfrm>
          <a:prstGeom prst="rect">
            <a:avLst/>
          </a:prstGeom>
          <a:noFill/>
          <a:ln w="9525">
            <a:solidFill>
              <a:schemeClr val="tx1"/>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a:spLocks noGrp="1" noChangeArrowheads="1"/>
          </p:cNvSpPr>
          <p:nvPr>
            <p:ph type="title"/>
          </p:nvPr>
        </p:nvSpPr>
        <p:spPr>
          <a:xfrm>
            <a:off x="685800" y="152400"/>
            <a:ext cx="7772400" cy="1143000"/>
          </a:xfrm>
        </p:spPr>
        <p:txBody>
          <a:bodyPr/>
          <a:lstStyle/>
          <a:p>
            <a:pPr eaLnBrk="1" hangingPunct="1">
              <a:defRPr/>
            </a:pPr>
            <a:r>
              <a:rPr lang="en-US" b="1" dirty="0" smtClean="0">
                <a:solidFill>
                  <a:schemeClr val="tx1"/>
                </a:solidFill>
                <a:effectLst>
                  <a:outerShdw blurRad="38100" dist="38100" dir="2700000" algn="tl">
                    <a:srgbClr val="C0C0C0"/>
                  </a:outerShdw>
                </a:effectLst>
              </a:rPr>
              <a:t>USDA Rural Development</a:t>
            </a:r>
          </a:p>
        </p:txBody>
      </p:sp>
      <p:grpSp>
        <p:nvGrpSpPr>
          <p:cNvPr id="2" name="Organization Chart 3"/>
          <p:cNvGrpSpPr>
            <a:grpSpLocks noChangeAspect="1"/>
          </p:cNvGrpSpPr>
          <p:nvPr/>
        </p:nvGrpSpPr>
        <p:grpSpPr bwMode="auto">
          <a:xfrm>
            <a:off x="838200" y="1557337"/>
            <a:ext cx="7429500" cy="3895725"/>
            <a:chOff x="600" y="741"/>
            <a:chExt cx="4680" cy="2454"/>
          </a:xfrm>
        </p:grpSpPr>
        <p:cxnSp>
          <p:nvCxnSpPr>
            <p:cNvPr id="12" name="_s11270"/>
            <p:cNvCxnSpPr>
              <a:cxnSpLocks noChangeShapeType="1"/>
              <a:stCxn id="29" idx="0"/>
              <a:endCxn id="23" idx="1"/>
            </p:cNvCxnSpPr>
            <p:nvPr/>
          </p:nvCxnSpPr>
          <p:spPr bwMode="auto">
            <a:xfrm rot="5400000" flipH="1" flipV="1">
              <a:off x="1697" y="1073"/>
              <a:ext cx="110" cy="1008"/>
            </a:xfrm>
            <a:prstGeom prst="bentConnector2">
              <a:avLst/>
            </a:prstGeom>
            <a:solidFill>
              <a:schemeClr val="accent6">
                <a:lumMod val="40000"/>
                <a:lumOff val="60000"/>
              </a:schemeClr>
            </a:solidFill>
            <a:ln w="9525">
              <a:solidFill>
                <a:schemeClr val="tx1"/>
              </a:solidFill>
              <a:round/>
              <a:headEnd/>
              <a:tailEnd/>
            </a:ln>
          </p:spPr>
        </p:cxnSp>
        <p:cxnSp>
          <p:nvCxnSpPr>
            <p:cNvPr id="15" name="_s11271"/>
            <p:cNvCxnSpPr>
              <a:cxnSpLocks noChangeShapeType="1"/>
              <a:stCxn id="28" idx="0"/>
              <a:endCxn id="25" idx="2"/>
            </p:cNvCxnSpPr>
            <p:nvPr/>
          </p:nvCxnSpPr>
          <p:spPr bwMode="auto">
            <a:xfrm rot="5400000" flipH="1" flipV="1">
              <a:off x="2798" y="2678"/>
              <a:ext cx="212" cy="1"/>
            </a:xfrm>
            <a:prstGeom prst="straightConnector1">
              <a:avLst/>
            </a:prstGeom>
            <a:solidFill>
              <a:schemeClr val="accent6">
                <a:lumMod val="40000"/>
                <a:lumOff val="60000"/>
              </a:schemeClr>
            </a:solidFill>
            <a:ln w="9525">
              <a:solidFill>
                <a:schemeClr val="tx1"/>
              </a:solidFill>
              <a:round/>
              <a:headEnd/>
              <a:tailEnd/>
            </a:ln>
          </p:spPr>
        </p:cxnSp>
        <p:cxnSp>
          <p:nvCxnSpPr>
            <p:cNvPr id="17" name="_s11272"/>
            <p:cNvCxnSpPr>
              <a:cxnSpLocks noChangeShapeType="1"/>
              <a:stCxn id="27" idx="0"/>
              <a:endCxn id="25" idx="3"/>
            </p:cNvCxnSpPr>
            <p:nvPr/>
          </p:nvCxnSpPr>
          <p:spPr bwMode="auto">
            <a:xfrm rot="16200000" flipV="1">
              <a:off x="3935" y="1936"/>
              <a:ext cx="226" cy="1087"/>
            </a:xfrm>
            <a:prstGeom prst="bentConnector2">
              <a:avLst/>
            </a:prstGeom>
            <a:solidFill>
              <a:schemeClr val="accent6">
                <a:lumMod val="40000"/>
                <a:lumOff val="60000"/>
              </a:schemeClr>
            </a:solidFill>
            <a:ln w="9525">
              <a:solidFill>
                <a:schemeClr val="tx1"/>
              </a:solidFill>
              <a:round/>
              <a:headEnd/>
              <a:tailEnd/>
            </a:ln>
          </p:spPr>
        </p:cxnSp>
        <p:cxnSp>
          <p:nvCxnSpPr>
            <p:cNvPr id="19" name="_s11273"/>
            <p:cNvCxnSpPr>
              <a:cxnSpLocks noChangeShapeType="1"/>
              <a:stCxn id="26" idx="0"/>
              <a:endCxn id="25" idx="1"/>
            </p:cNvCxnSpPr>
            <p:nvPr/>
          </p:nvCxnSpPr>
          <p:spPr bwMode="auto">
            <a:xfrm rot="5400000" flipH="1" flipV="1">
              <a:off x="1639" y="1927"/>
              <a:ext cx="226" cy="1103"/>
            </a:xfrm>
            <a:prstGeom prst="bentConnector2">
              <a:avLst/>
            </a:prstGeom>
            <a:solidFill>
              <a:schemeClr val="accent6">
                <a:lumMod val="40000"/>
                <a:lumOff val="60000"/>
              </a:schemeClr>
            </a:solidFill>
            <a:ln w="9525">
              <a:solidFill>
                <a:schemeClr val="tx1"/>
              </a:solidFill>
              <a:round/>
              <a:headEnd/>
              <a:tailEnd/>
            </a:ln>
          </p:spPr>
        </p:cxnSp>
        <p:cxnSp>
          <p:nvCxnSpPr>
            <p:cNvPr id="20" name="_s11276"/>
            <p:cNvCxnSpPr>
              <a:cxnSpLocks noChangeShapeType="1"/>
              <a:stCxn id="23" idx="0"/>
              <a:endCxn id="21" idx="2"/>
            </p:cNvCxnSpPr>
            <p:nvPr/>
          </p:nvCxnSpPr>
          <p:spPr bwMode="auto">
            <a:xfrm rot="-5400000">
              <a:off x="2823" y="1233"/>
              <a:ext cx="164" cy="1"/>
            </a:xfrm>
            <a:prstGeom prst="straightConnector1">
              <a:avLst/>
            </a:prstGeom>
            <a:solidFill>
              <a:schemeClr val="accent6">
                <a:lumMod val="40000"/>
                <a:lumOff val="60000"/>
              </a:schemeClr>
            </a:solidFill>
            <a:ln w="9525">
              <a:solidFill>
                <a:schemeClr val="tx1"/>
              </a:solidFill>
              <a:round/>
              <a:headEnd/>
              <a:tailEnd/>
            </a:ln>
          </p:spPr>
        </p:cxnSp>
        <p:sp>
          <p:nvSpPr>
            <p:cNvPr id="21" name="_s11277"/>
            <p:cNvSpPr>
              <a:spLocks noChangeArrowheads="1"/>
            </p:cNvSpPr>
            <p:nvPr/>
          </p:nvSpPr>
          <p:spPr bwMode="auto">
            <a:xfrm>
              <a:off x="2256" y="741"/>
              <a:ext cx="1296" cy="411"/>
            </a:xfrm>
            <a:prstGeom prst="roundRect">
              <a:avLst>
                <a:gd name="adj" fmla="val 16667"/>
              </a:avLst>
            </a:prstGeom>
            <a:solidFill>
              <a:schemeClr val="bg1"/>
            </a:solidFill>
            <a:ln w="9525">
              <a:solidFill>
                <a:schemeClr val="tx1"/>
              </a:solidFill>
              <a:round/>
              <a:headEnd/>
              <a:tailEnd/>
            </a:ln>
          </p:spPr>
          <p:txBody>
            <a:bodyPr wrap="none" lIns="0" tIns="0" rIns="0" bIns="0" anchor="ctr"/>
            <a:lstStyle/>
            <a:p>
              <a:pPr algn="ctr">
                <a:buNone/>
              </a:pPr>
              <a:r>
                <a:rPr lang="en-US" sz="1500" dirty="0" smtClean="0"/>
                <a:t>National </a:t>
              </a:r>
              <a:r>
                <a:rPr lang="en-US" sz="1500" dirty="0"/>
                <a:t>Office</a:t>
              </a:r>
            </a:p>
          </p:txBody>
        </p:sp>
        <p:sp>
          <p:nvSpPr>
            <p:cNvPr id="23" name="_s11278"/>
            <p:cNvSpPr>
              <a:spLocks noChangeArrowheads="1"/>
            </p:cNvSpPr>
            <p:nvPr/>
          </p:nvSpPr>
          <p:spPr bwMode="auto">
            <a:xfrm>
              <a:off x="2256" y="1316"/>
              <a:ext cx="1296" cy="4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State Directors</a:t>
              </a:r>
            </a:p>
          </p:txBody>
        </p:sp>
        <p:sp>
          <p:nvSpPr>
            <p:cNvPr id="24" name="_s11279"/>
            <p:cNvSpPr>
              <a:spLocks noChangeArrowheads="1"/>
            </p:cNvSpPr>
            <p:nvPr/>
          </p:nvSpPr>
          <p:spPr bwMode="auto">
            <a:xfrm>
              <a:off x="3888" y="1653"/>
              <a:ext cx="1392" cy="409"/>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Program Directors</a:t>
              </a:r>
            </a:p>
          </p:txBody>
        </p:sp>
        <p:sp>
          <p:nvSpPr>
            <p:cNvPr id="25" name="_s11280"/>
            <p:cNvSpPr>
              <a:spLocks noChangeArrowheads="1"/>
            </p:cNvSpPr>
            <p:nvPr/>
          </p:nvSpPr>
          <p:spPr bwMode="auto">
            <a:xfrm>
              <a:off x="2304" y="2160"/>
              <a:ext cx="1200" cy="4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Specialists</a:t>
              </a:r>
            </a:p>
          </p:txBody>
        </p:sp>
        <p:sp>
          <p:nvSpPr>
            <p:cNvPr id="26" name="_s11281"/>
            <p:cNvSpPr>
              <a:spLocks noChangeArrowheads="1"/>
            </p:cNvSpPr>
            <p:nvPr/>
          </p:nvSpPr>
          <p:spPr bwMode="auto">
            <a:xfrm>
              <a:off x="648" y="2592"/>
              <a:ext cx="1105" cy="4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smtClean="0"/>
                <a:t>Architects</a:t>
              </a:r>
              <a:endParaRPr lang="en-US" sz="1500" dirty="0"/>
            </a:p>
          </p:txBody>
        </p:sp>
        <p:sp>
          <p:nvSpPr>
            <p:cNvPr id="27" name="_s11282"/>
            <p:cNvSpPr>
              <a:spLocks noChangeArrowheads="1"/>
            </p:cNvSpPr>
            <p:nvPr/>
          </p:nvSpPr>
          <p:spPr bwMode="auto">
            <a:xfrm>
              <a:off x="3998" y="2592"/>
              <a:ext cx="1186" cy="4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Engineers</a:t>
              </a:r>
            </a:p>
          </p:txBody>
        </p:sp>
        <p:sp>
          <p:nvSpPr>
            <p:cNvPr id="28" name="_s11283"/>
            <p:cNvSpPr>
              <a:spLocks noChangeArrowheads="1"/>
            </p:cNvSpPr>
            <p:nvPr/>
          </p:nvSpPr>
          <p:spPr bwMode="auto">
            <a:xfrm>
              <a:off x="2304" y="2784"/>
              <a:ext cx="1200" cy="411"/>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Technicians</a:t>
              </a:r>
            </a:p>
          </p:txBody>
        </p:sp>
        <p:sp>
          <p:nvSpPr>
            <p:cNvPr id="29" name="_s11284"/>
            <p:cNvSpPr>
              <a:spLocks noChangeArrowheads="1"/>
            </p:cNvSpPr>
            <p:nvPr/>
          </p:nvSpPr>
          <p:spPr bwMode="auto">
            <a:xfrm>
              <a:off x="600" y="1632"/>
              <a:ext cx="1296" cy="411"/>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a:t>Area Directors</a:t>
              </a:r>
            </a:p>
          </p:txBody>
        </p:sp>
        <p:sp>
          <p:nvSpPr>
            <p:cNvPr id="30" name="_s11285"/>
            <p:cNvSpPr>
              <a:spLocks noChangeArrowheads="1"/>
            </p:cNvSpPr>
            <p:nvPr/>
          </p:nvSpPr>
          <p:spPr bwMode="auto">
            <a:xfrm>
              <a:off x="3936" y="933"/>
              <a:ext cx="1200" cy="411"/>
            </a:xfrm>
            <a:prstGeom prst="roundRect">
              <a:avLst>
                <a:gd name="adj" fmla="val 25792"/>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smtClean="0"/>
                <a:t>Native </a:t>
              </a:r>
              <a:r>
                <a:rPr lang="en-US" sz="1500" dirty="0"/>
                <a:t>American</a:t>
              </a:r>
            </a:p>
            <a:p>
              <a:pPr algn="ctr">
                <a:buNone/>
              </a:pPr>
              <a:r>
                <a:rPr lang="en-US" sz="1500" dirty="0"/>
                <a:t>Coordinators</a:t>
              </a:r>
            </a:p>
          </p:txBody>
        </p:sp>
      </p:grpSp>
      <p:sp>
        <p:nvSpPr>
          <p:cNvPr id="31" name="_s11285"/>
          <p:cNvSpPr>
            <a:spLocks noChangeArrowheads="1"/>
          </p:cNvSpPr>
          <p:nvPr/>
        </p:nvSpPr>
        <p:spPr bwMode="auto">
          <a:xfrm>
            <a:off x="990600" y="1862137"/>
            <a:ext cx="1905000" cy="652463"/>
          </a:xfrm>
          <a:prstGeom prst="roundRect">
            <a:avLst>
              <a:gd name="adj" fmla="val 25792"/>
            </a:avLst>
          </a:prstGeom>
          <a:solidFill>
            <a:schemeClr val="accent6">
              <a:lumMod val="40000"/>
              <a:lumOff val="60000"/>
            </a:schemeClr>
          </a:solidFill>
          <a:ln w="9525">
            <a:solidFill>
              <a:schemeClr val="tx1"/>
            </a:solidFill>
            <a:round/>
            <a:headEnd/>
            <a:tailEnd/>
          </a:ln>
        </p:spPr>
        <p:txBody>
          <a:bodyPr wrap="none" lIns="0" tIns="0" rIns="0" bIns="0" anchor="ctr"/>
          <a:lstStyle/>
          <a:p>
            <a:pPr algn="ctr">
              <a:buNone/>
            </a:pPr>
            <a:r>
              <a:rPr lang="en-US" sz="1500" dirty="0" smtClean="0">
                <a:solidFill>
                  <a:schemeClr val="tx1"/>
                </a:solidFill>
              </a:rPr>
              <a:t>General Field</a:t>
            </a:r>
          </a:p>
          <a:p>
            <a:pPr algn="ctr">
              <a:buNone/>
            </a:pPr>
            <a:r>
              <a:rPr lang="en-US" sz="1500" dirty="0" smtClean="0">
                <a:solidFill>
                  <a:schemeClr val="tx1"/>
                </a:solidFill>
              </a:rPr>
              <a:t>Representatives</a:t>
            </a:r>
            <a:endParaRPr lang="en-US" sz="1500" dirty="0">
              <a:solidFill>
                <a:schemeClr val="tx1"/>
              </a:solidFill>
            </a:endParaRPr>
          </a:p>
        </p:txBody>
      </p:sp>
      <p:cxnSp>
        <p:nvCxnSpPr>
          <p:cNvPr id="32" name="_s11270"/>
          <p:cNvCxnSpPr>
            <a:cxnSpLocks noChangeShapeType="1"/>
          </p:cNvCxnSpPr>
          <p:nvPr/>
        </p:nvCxnSpPr>
        <p:spPr bwMode="auto">
          <a:xfrm rot="16200000" flipV="1">
            <a:off x="6239669" y="2082006"/>
            <a:ext cx="207962" cy="1638300"/>
          </a:xfrm>
          <a:prstGeom prst="bentConnector2">
            <a:avLst/>
          </a:prstGeom>
          <a:noFill/>
          <a:ln w="12700">
            <a:solidFill>
              <a:schemeClr val="tx1"/>
            </a:solidFill>
            <a:miter lim="800000"/>
            <a:headEnd/>
            <a:tailEnd/>
          </a:ln>
        </p:spPr>
      </p:cxn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body" idx="1"/>
          </p:nvPr>
        </p:nvSpPr>
        <p:spPr>
          <a:xfrm>
            <a:off x="457200" y="1295400"/>
            <a:ext cx="7772400" cy="4267200"/>
          </a:xfrm>
        </p:spPr>
        <p:txBody>
          <a:bodyPr/>
          <a:lstStyle/>
          <a:p>
            <a:pPr>
              <a:lnSpc>
                <a:spcPct val="80000"/>
              </a:lnSpc>
              <a:buFontTx/>
              <a:buNone/>
            </a:pPr>
            <a:r>
              <a:rPr lang="en-US" b="1" dirty="0">
                <a:latin typeface="Palatino Linotype" pitchFamily="18" charset="0"/>
              </a:rPr>
              <a:t>4 Types of Program Delivery</a:t>
            </a:r>
          </a:p>
          <a:p>
            <a:pPr lvl="1">
              <a:lnSpc>
                <a:spcPct val="80000"/>
              </a:lnSpc>
            </a:pPr>
            <a:r>
              <a:rPr lang="en-US" sz="2000" dirty="0" smtClean="0">
                <a:latin typeface="Palatino Linotype" pitchFamily="18" charset="0"/>
              </a:rPr>
              <a:t>Grants</a:t>
            </a:r>
          </a:p>
          <a:p>
            <a:pPr lvl="1">
              <a:lnSpc>
                <a:spcPct val="80000"/>
              </a:lnSpc>
            </a:pPr>
            <a:r>
              <a:rPr lang="en-US" sz="2000" dirty="0" smtClean="0">
                <a:latin typeface="Palatino Linotype" pitchFamily="18" charset="0"/>
              </a:rPr>
              <a:t>Direct Loans</a:t>
            </a:r>
          </a:p>
          <a:p>
            <a:pPr lvl="1">
              <a:lnSpc>
                <a:spcPct val="80000"/>
              </a:lnSpc>
            </a:pPr>
            <a:r>
              <a:rPr lang="en-US" sz="2000" dirty="0" smtClean="0">
                <a:latin typeface="Palatino Linotype" pitchFamily="18" charset="0"/>
              </a:rPr>
              <a:t>Guaranteed Loans</a:t>
            </a:r>
            <a:endParaRPr lang="en-US" sz="2000" dirty="0">
              <a:latin typeface="Palatino Linotype" pitchFamily="18" charset="0"/>
            </a:endParaRPr>
          </a:p>
          <a:p>
            <a:pPr lvl="1">
              <a:lnSpc>
                <a:spcPct val="80000"/>
              </a:lnSpc>
            </a:pPr>
            <a:r>
              <a:rPr lang="en-US" sz="2000" dirty="0">
                <a:latin typeface="Palatino Linotype" pitchFamily="18" charset="0"/>
              </a:rPr>
              <a:t>Payment Programs</a:t>
            </a:r>
          </a:p>
          <a:p>
            <a:pPr>
              <a:lnSpc>
                <a:spcPct val="80000"/>
              </a:lnSpc>
              <a:buFontTx/>
              <a:buNone/>
            </a:pPr>
            <a:r>
              <a:rPr lang="en-US" b="1" dirty="0">
                <a:latin typeface="Palatino Linotype" pitchFamily="18" charset="0"/>
              </a:rPr>
              <a:t>3 Program Areas</a:t>
            </a:r>
            <a:endParaRPr lang="en-US" sz="2400" dirty="0">
              <a:latin typeface="Palatino Linotype" pitchFamily="18" charset="0"/>
            </a:endParaRPr>
          </a:p>
          <a:p>
            <a:pPr lvl="1">
              <a:lnSpc>
                <a:spcPct val="80000"/>
              </a:lnSpc>
            </a:pPr>
            <a:r>
              <a:rPr lang="en-US" sz="2000" dirty="0">
                <a:latin typeface="Palatino Linotype" pitchFamily="18" charset="0"/>
              </a:rPr>
              <a:t>Rural Business and </a:t>
            </a:r>
            <a:r>
              <a:rPr lang="en-US" sz="2000" dirty="0" smtClean="0">
                <a:latin typeface="Palatino Linotype" pitchFamily="18" charset="0"/>
              </a:rPr>
              <a:t>Cooperative Service</a:t>
            </a:r>
            <a:endParaRPr lang="en-US" sz="2000" dirty="0">
              <a:latin typeface="Palatino Linotype" pitchFamily="18" charset="0"/>
            </a:endParaRPr>
          </a:p>
          <a:p>
            <a:pPr lvl="2">
              <a:lnSpc>
                <a:spcPct val="80000"/>
              </a:lnSpc>
            </a:pPr>
            <a:r>
              <a:rPr lang="en-US" sz="1800" dirty="0">
                <a:latin typeface="Palatino Linotype" pitchFamily="18" charset="0"/>
              </a:rPr>
              <a:t>Business, </a:t>
            </a:r>
            <a:r>
              <a:rPr lang="en-US" sz="1800" dirty="0" smtClean="0">
                <a:latin typeface="Palatino Linotype" pitchFamily="18" charset="0"/>
              </a:rPr>
              <a:t>Cooperative &amp; Energy</a:t>
            </a:r>
            <a:endParaRPr lang="en-US" sz="1800" dirty="0">
              <a:latin typeface="Palatino Linotype" pitchFamily="18" charset="0"/>
            </a:endParaRPr>
          </a:p>
          <a:p>
            <a:pPr lvl="1">
              <a:lnSpc>
                <a:spcPct val="80000"/>
              </a:lnSpc>
            </a:pPr>
            <a:r>
              <a:rPr lang="en-US" sz="2000" dirty="0" smtClean="0">
                <a:latin typeface="Palatino Linotype" pitchFamily="18" charset="0"/>
              </a:rPr>
              <a:t>Rural Housing and Community Facilities Service</a:t>
            </a:r>
          </a:p>
          <a:p>
            <a:pPr lvl="2">
              <a:lnSpc>
                <a:spcPct val="80000"/>
              </a:lnSpc>
            </a:pPr>
            <a:r>
              <a:rPr lang="en-US" sz="1800" dirty="0" smtClean="0">
                <a:latin typeface="Palatino Linotype" pitchFamily="18" charset="0"/>
              </a:rPr>
              <a:t>Community Facilities, Single Family Housing &amp; Multi Family</a:t>
            </a:r>
          </a:p>
          <a:p>
            <a:pPr lvl="1">
              <a:lnSpc>
                <a:spcPct val="80000"/>
              </a:lnSpc>
            </a:pPr>
            <a:r>
              <a:rPr lang="en-US" sz="2000" dirty="0" smtClean="0">
                <a:latin typeface="Palatino Linotype" pitchFamily="18" charset="0"/>
              </a:rPr>
              <a:t>Rural Utilities Service</a:t>
            </a:r>
          </a:p>
          <a:p>
            <a:pPr lvl="2">
              <a:lnSpc>
                <a:spcPct val="80000"/>
              </a:lnSpc>
            </a:pPr>
            <a:r>
              <a:rPr lang="en-US" sz="1800" dirty="0" smtClean="0">
                <a:latin typeface="Palatino Linotype" pitchFamily="18" charset="0"/>
              </a:rPr>
              <a:t>Water and Environmental, Telecomm &amp; Electric</a:t>
            </a:r>
          </a:p>
        </p:txBody>
      </p:sp>
      <p:sp>
        <p:nvSpPr>
          <p:cNvPr id="201732" name="Rectangle 4"/>
          <p:cNvSpPr>
            <a:spLocks noGrp="1" noChangeArrowheads="1"/>
          </p:cNvSpPr>
          <p:nvPr>
            <p:ph type="title"/>
          </p:nvPr>
        </p:nvSpPr>
        <p:spPr>
          <a:xfrm>
            <a:off x="1009650" y="152400"/>
            <a:ext cx="7124700" cy="1143000"/>
          </a:xfrm>
        </p:spPr>
        <p:txBody>
          <a:bodyPr/>
          <a:lstStyle/>
          <a:p>
            <a:r>
              <a:rPr lang="en-US" b="1" dirty="0">
                <a:effectLst>
                  <a:outerShdw blurRad="38100" dist="38100" dir="2700000" algn="tl">
                    <a:srgbClr val="C0C0C0"/>
                  </a:outerShdw>
                </a:effectLst>
              </a:rPr>
              <a:t>USDA Rural Development</a:t>
            </a:r>
          </a:p>
        </p:txBody>
      </p:sp>
      <p:pic>
        <p:nvPicPr>
          <p:cNvPr id="1026" name="Picture 2"/>
          <p:cNvPicPr>
            <a:picLocks noChangeAspect="1" noChangeArrowheads="1"/>
          </p:cNvPicPr>
          <p:nvPr/>
        </p:nvPicPr>
        <p:blipFill>
          <a:blip r:embed="rId3" cstate="print"/>
          <a:srcRect/>
          <a:stretch>
            <a:fillRect/>
          </a:stretch>
        </p:blipFill>
        <p:spPr bwMode="auto">
          <a:xfrm>
            <a:off x="6096000" y="1475080"/>
            <a:ext cx="2819400" cy="1877720"/>
          </a:xfrm>
          <a:prstGeom prst="rect">
            <a:avLst/>
          </a:prstGeom>
          <a:noFill/>
          <a:ln w="9525">
            <a:noFill/>
            <a:miter lim="800000"/>
            <a:headEnd/>
            <a:tailEnd/>
          </a:ln>
        </p:spPr>
      </p:pic>
      <p:sp>
        <p:nvSpPr>
          <p:cNvPr id="5" name="TextBox 4"/>
          <p:cNvSpPr txBox="1"/>
          <p:nvPr/>
        </p:nvSpPr>
        <p:spPr>
          <a:xfrm>
            <a:off x="6096000" y="3352800"/>
            <a:ext cx="2819400" cy="566309"/>
          </a:xfrm>
          <a:prstGeom prst="rect">
            <a:avLst/>
          </a:prstGeom>
          <a:noFill/>
        </p:spPr>
        <p:txBody>
          <a:bodyPr wrap="square" rtlCol="0">
            <a:spAutoFit/>
          </a:bodyPr>
          <a:lstStyle/>
          <a:p>
            <a:pPr algn="ctr">
              <a:buNone/>
            </a:pPr>
            <a:r>
              <a:rPr lang="en-US" sz="1400" dirty="0" smtClean="0"/>
              <a:t>Bois Forte Tribe</a:t>
            </a:r>
          </a:p>
          <a:p>
            <a:pPr algn="ctr">
              <a:buNone/>
            </a:pPr>
            <a:r>
              <a:rPr lang="en-US" sz="1400" dirty="0" smtClean="0"/>
              <a:t>Community Center</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RBOG Purpose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Primary objective is promoting sustainable economic development in rural communities with exceptional needs</a:t>
            </a:r>
            <a:endParaRPr lang="en-US" dirty="0"/>
          </a:p>
        </p:txBody>
      </p:sp>
    </p:spTree>
    <p:extLst>
      <p:ext uri="{BB962C8B-B14F-4D97-AF65-F5344CB8AC3E}">
        <p14:creationId xmlns:p14="http://schemas.microsoft.com/office/powerpoint/2010/main" val="819007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b="1" dirty="0" smtClean="0">
                <a:effectLst>
                  <a:outerShdw blurRad="38100" dist="38100" dir="2700000" algn="tl">
                    <a:srgbClr val="000000">
                      <a:alpha val="43137"/>
                    </a:srgbClr>
                  </a:outerShdw>
                </a:effectLst>
              </a:rPr>
              <a:t>RBOG Background</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219200"/>
            <a:ext cx="8153400" cy="4343400"/>
          </a:xfrm>
        </p:spPr>
        <p:txBody>
          <a:bodyPr/>
          <a:lstStyle/>
          <a:p>
            <a:r>
              <a:rPr lang="en-US" dirty="0" smtClean="0"/>
              <a:t>Tribes, non-profits, higher education institutions, public bodies, and rural cooperatives are eligible to apply</a:t>
            </a:r>
          </a:p>
          <a:p>
            <a:r>
              <a:rPr lang="en-US" dirty="0" smtClean="0"/>
              <a:t>$2.37 million total funding, with $1.14 million reserved for tribal projects</a:t>
            </a:r>
          </a:p>
          <a:p>
            <a:r>
              <a:rPr lang="en-US" dirty="0" smtClean="0"/>
              <a:t>No maximum amount for tribal projects, $50,000 maximum for general projects</a:t>
            </a:r>
          </a:p>
          <a:p>
            <a:r>
              <a:rPr lang="en-US" dirty="0" smtClean="0"/>
              <a:t>Application deadline is August 6th</a:t>
            </a:r>
            <a:endParaRPr lang="en-US" dirty="0"/>
          </a:p>
        </p:txBody>
      </p:sp>
    </p:spTree>
    <p:extLst>
      <p:ext uri="{BB962C8B-B14F-4D97-AF65-F5344CB8AC3E}">
        <p14:creationId xmlns:p14="http://schemas.microsoft.com/office/powerpoint/2010/main" val="20623456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RBOG Eligible Applicants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Public bodies</a:t>
            </a:r>
          </a:p>
          <a:p>
            <a:r>
              <a:rPr lang="en-US" dirty="0" smtClean="0"/>
              <a:t>Non-profit corporations</a:t>
            </a:r>
          </a:p>
          <a:p>
            <a:r>
              <a:rPr lang="en-US" dirty="0" smtClean="0"/>
              <a:t>Higher education institutions</a:t>
            </a:r>
          </a:p>
          <a:p>
            <a:r>
              <a:rPr lang="en-US" dirty="0" smtClean="0"/>
              <a:t>Federal or state recognized Indian tribes</a:t>
            </a:r>
          </a:p>
          <a:p>
            <a:r>
              <a:rPr lang="en-US" dirty="0" smtClean="0"/>
              <a:t>Rural cooperatives</a:t>
            </a:r>
          </a:p>
        </p:txBody>
      </p:sp>
    </p:spTree>
    <p:extLst>
      <p:ext uri="{BB962C8B-B14F-4D97-AF65-F5344CB8AC3E}">
        <p14:creationId xmlns:p14="http://schemas.microsoft.com/office/powerpoint/2010/main" val="41188718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b="1" dirty="0" smtClean="0">
                <a:effectLst>
                  <a:outerShdw blurRad="38100" dist="38100" dir="2700000" algn="tl">
                    <a:srgbClr val="000000">
                      <a:alpha val="43137"/>
                    </a:srgbClr>
                  </a:outerShdw>
                </a:effectLst>
              </a:rPr>
              <a:t>RBOG Eligible Uses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524000"/>
            <a:ext cx="8686800" cy="3810000"/>
          </a:xfrm>
        </p:spPr>
        <p:txBody>
          <a:bodyPr>
            <a:normAutofit fontScale="77500" lnSpcReduction="20000"/>
          </a:bodyPr>
          <a:lstStyle/>
          <a:p>
            <a:r>
              <a:rPr lang="en-US" sz="4100" dirty="0" smtClean="0"/>
              <a:t>Rural business incubators</a:t>
            </a:r>
          </a:p>
          <a:p>
            <a:r>
              <a:rPr lang="en-US" sz="4100" dirty="0" smtClean="0"/>
              <a:t>Technology-based economic development</a:t>
            </a:r>
          </a:p>
          <a:p>
            <a:r>
              <a:rPr lang="en-US" sz="4100" dirty="0" smtClean="0"/>
              <a:t>Feasibility studies and business plans</a:t>
            </a:r>
          </a:p>
          <a:p>
            <a:r>
              <a:rPr lang="en-US" sz="4100" dirty="0" smtClean="0"/>
              <a:t>Long-term business and strategic planning</a:t>
            </a:r>
          </a:p>
          <a:p>
            <a:r>
              <a:rPr lang="en-US" sz="4100" dirty="0" smtClean="0"/>
              <a:t>Leadership and entrepreneur training</a:t>
            </a:r>
            <a:endParaRPr lang="en-US" sz="4100" dirty="0"/>
          </a:p>
          <a:p>
            <a:pPr marL="0" indent="0">
              <a:buNone/>
            </a:pPr>
            <a:endParaRPr lang="en-US" sz="4100" dirty="0" smtClean="0"/>
          </a:p>
          <a:p>
            <a:pPr marL="0" indent="0" algn="ctr">
              <a:buNone/>
            </a:pPr>
            <a:r>
              <a:rPr lang="en-US" sz="4100" b="1" dirty="0" smtClean="0"/>
              <a:t>***Applications that support regional economic development are encouraged***</a:t>
            </a:r>
            <a:endParaRPr lang="en-US" sz="4100" b="1" dirty="0"/>
          </a:p>
        </p:txBody>
      </p:sp>
    </p:spTree>
    <p:extLst>
      <p:ext uri="{BB962C8B-B14F-4D97-AF65-F5344CB8AC3E}">
        <p14:creationId xmlns:p14="http://schemas.microsoft.com/office/powerpoint/2010/main" val="52864765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RBOG Ineligible Uses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Funds cannot be used for: </a:t>
            </a:r>
          </a:p>
          <a:p>
            <a:pPr lvl="1"/>
            <a:r>
              <a:rPr lang="en-US" dirty="0" smtClean="0"/>
              <a:t>Construction</a:t>
            </a:r>
          </a:p>
          <a:p>
            <a:pPr lvl="1"/>
            <a:r>
              <a:rPr lang="en-US" dirty="0" smtClean="0"/>
              <a:t>Planning a facility</a:t>
            </a:r>
          </a:p>
          <a:p>
            <a:pPr lvl="1"/>
            <a:r>
              <a:rPr lang="en-US" dirty="0" smtClean="0"/>
              <a:t>Engineering work</a:t>
            </a:r>
          </a:p>
          <a:p>
            <a:pPr lvl="1"/>
            <a:r>
              <a:rPr lang="en-US" dirty="0" smtClean="0"/>
              <a:t>Revolving loan funds</a:t>
            </a:r>
            <a:endParaRPr lang="en-US" dirty="0"/>
          </a:p>
        </p:txBody>
      </p:sp>
    </p:spTree>
    <p:extLst>
      <p:ext uri="{BB962C8B-B14F-4D97-AF65-F5344CB8AC3E}">
        <p14:creationId xmlns:p14="http://schemas.microsoft.com/office/powerpoint/2010/main" val="42700689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b="1" dirty="0" smtClean="0">
                <a:effectLst>
                  <a:outerShdw blurRad="38100" dist="38100" dir="2700000" algn="tl">
                    <a:srgbClr val="000000">
                      <a:alpha val="43137"/>
                    </a:srgbClr>
                  </a:outerShdw>
                </a:effectLst>
              </a:rPr>
              <a:t>RBOG Case Studies (2011)</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143000"/>
            <a:ext cx="8229600" cy="4343400"/>
          </a:xfrm>
        </p:spPr>
        <p:txBody>
          <a:bodyPr/>
          <a:lstStyle/>
          <a:p>
            <a:r>
              <a:rPr lang="en-US" sz="2400" b="1" dirty="0" smtClean="0"/>
              <a:t>Ione Band of </a:t>
            </a:r>
            <a:r>
              <a:rPr lang="en-US" sz="2400" b="1" dirty="0" err="1" smtClean="0"/>
              <a:t>Miwuk</a:t>
            </a:r>
            <a:r>
              <a:rPr lang="en-US" sz="2400" b="1" dirty="0" smtClean="0"/>
              <a:t> Indians - $118K</a:t>
            </a:r>
          </a:p>
          <a:p>
            <a:pPr lvl="1"/>
            <a:r>
              <a:rPr lang="en-US" sz="2400" dirty="0" smtClean="0"/>
              <a:t>5 County Broadband feasibility study</a:t>
            </a:r>
          </a:p>
          <a:p>
            <a:r>
              <a:rPr lang="en-US" sz="2400" b="1" dirty="0" smtClean="0"/>
              <a:t>Tuolumne Band of Me-Wuk Indians - $197K</a:t>
            </a:r>
          </a:p>
          <a:p>
            <a:pPr lvl="1"/>
            <a:r>
              <a:rPr lang="en-US" sz="2400" dirty="0" smtClean="0"/>
              <a:t>Job training for Fuels and Fire Crew</a:t>
            </a:r>
          </a:p>
          <a:p>
            <a:r>
              <a:rPr lang="en-US" sz="2400" b="1" dirty="0" smtClean="0"/>
              <a:t>First Nations Oweesta Corporation - $150K</a:t>
            </a:r>
          </a:p>
          <a:p>
            <a:pPr lvl="1"/>
            <a:r>
              <a:rPr lang="en-US" sz="2400" dirty="0" smtClean="0"/>
              <a:t>Financial literacy, credit coaching, and business development for 3 start up CDFIs in CA, ID &amp; MT</a:t>
            </a:r>
          </a:p>
          <a:p>
            <a:r>
              <a:rPr lang="en-US" sz="2400" b="1" dirty="0" smtClean="0"/>
              <a:t>Nez Perce Tribe - $47K</a:t>
            </a:r>
          </a:p>
          <a:p>
            <a:pPr lvl="1"/>
            <a:r>
              <a:rPr lang="en-US" sz="2400" dirty="0" smtClean="0"/>
              <a:t>Establish a business Info Research Library and Chamber of Commerce with a leadership development program</a:t>
            </a:r>
          </a:p>
          <a:p>
            <a:pPr lvl="1"/>
            <a:endParaRPr lang="en-US" dirty="0" smtClean="0"/>
          </a:p>
          <a:p>
            <a:endParaRPr lang="en-US" dirty="0" smtClean="0"/>
          </a:p>
          <a:p>
            <a:endParaRPr lang="en-US" dirty="0" smtClean="0"/>
          </a:p>
          <a:p>
            <a:endParaRPr lang="en-US" dirty="0" smtClean="0"/>
          </a:p>
          <a:p>
            <a:endParaRPr lang="en-US" dirty="0" smtClean="0"/>
          </a:p>
          <a:p>
            <a:endParaRPr lang="en-US" dirty="0">
              <a:solidFill>
                <a:srgbClr val="FF0000"/>
              </a:solidFill>
            </a:endParaRPr>
          </a:p>
        </p:txBody>
      </p:sp>
    </p:spTree>
    <p:extLst>
      <p:ext uri="{BB962C8B-B14F-4D97-AF65-F5344CB8AC3E}">
        <p14:creationId xmlns:p14="http://schemas.microsoft.com/office/powerpoint/2010/main" val="28499796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b="1" dirty="0" smtClean="0">
                <a:effectLst>
                  <a:outerShdw blurRad="38100" dist="38100" dir="2700000" algn="tl">
                    <a:srgbClr val="000000">
                      <a:alpha val="43137"/>
                    </a:srgbClr>
                  </a:outerShdw>
                </a:effectLst>
              </a:rPr>
              <a:t>RBOG Case Studies (2011)</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143000"/>
            <a:ext cx="8991600" cy="4343400"/>
          </a:xfrm>
        </p:spPr>
        <p:txBody>
          <a:bodyPr/>
          <a:lstStyle/>
          <a:p>
            <a:r>
              <a:rPr lang="en-US" sz="2400" b="1" dirty="0" smtClean="0"/>
              <a:t>Fort Abraham Lincoln Foundation - $45K</a:t>
            </a:r>
          </a:p>
          <a:p>
            <a:pPr lvl="1"/>
            <a:r>
              <a:rPr lang="en-US" sz="2400" dirty="0" smtClean="0"/>
              <a:t>Train 4 Native American professional interpreters at On-A-Slant Village</a:t>
            </a:r>
          </a:p>
          <a:p>
            <a:r>
              <a:rPr lang="en-US" sz="2400" b="1" dirty="0" smtClean="0"/>
              <a:t>Standing Rock Sioux Tribe - $150K</a:t>
            </a:r>
          </a:p>
          <a:p>
            <a:pPr lvl="1"/>
            <a:r>
              <a:rPr lang="en-US" sz="2400" dirty="0" smtClean="0"/>
              <a:t>General economic development services</a:t>
            </a:r>
          </a:p>
          <a:p>
            <a:r>
              <a:rPr lang="en-US" sz="2400" b="1" dirty="0" smtClean="0"/>
              <a:t>Indian Country Age Resource Development Corporation - $72K</a:t>
            </a:r>
          </a:p>
          <a:p>
            <a:pPr lvl="1"/>
            <a:r>
              <a:rPr lang="en-US" sz="2400" dirty="0" smtClean="0"/>
              <a:t>Ag entrepreneur training for producers to supply meat and vegetables to SW Oklahoma food deserts</a:t>
            </a:r>
          </a:p>
          <a:p>
            <a:r>
              <a:rPr lang="en-US" sz="2400" b="1" dirty="0" smtClean="0"/>
              <a:t>Cherokee Nation- $50K</a:t>
            </a:r>
          </a:p>
          <a:p>
            <a:pPr lvl="1"/>
            <a:r>
              <a:rPr lang="en-US" sz="2400" dirty="0" smtClean="0"/>
              <a:t>TA and Training for existing and prospective entrepreneurs</a:t>
            </a:r>
          </a:p>
          <a:p>
            <a:pPr lvl="1">
              <a:buNone/>
            </a:pPr>
            <a:endParaRPr lang="en-US" sz="2400" dirty="0" smtClean="0"/>
          </a:p>
          <a:p>
            <a:pPr lvl="1"/>
            <a:endParaRPr lang="en-US" dirty="0" smtClean="0"/>
          </a:p>
          <a:p>
            <a:endParaRPr lang="en-US" dirty="0" smtClean="0"/>
          </a:p>
          <a:p>
            <a:endParaRPr lang="en-US" dirty="0" smtClean="0"/>
          </a:p>
          <a:p>
            <a:endParaRPr lang="en-US" dirty="0" smtClean="0"/>
          </a:p>
          <a:p>
            <a:endParaRPr lang="en-US" dirty="0" smtClean="0"/>
          </a:p>
          <a:p>
            <a:endParaRPr lang="en-US" dirty="0">
              <a:solidFill>
                <a:srgbClr val="FF0000"/>
              </a:solidFill>
            </a:endParaRPr>
          </a:p>
        </p:txBody>
      </p:sp>
    </p:spTree>
    <p:extLst>
      <p:ext uri="{BB962C8B-B14F-4D97-AF65-F5344CB8AC3E}">
        <p14:creationId xmlns:p14="http://schemas.microsoft.com/office/powerpoint/2010/main" val="28499796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b="1" dirty="0" smtClean="0">
                <a:effectLst>
                  <a:outerShdw blurRad="38100" dist="38100" dir="2700000" algn="tl">
                    <a:srgbClr val="000000">
                      <a:alpha val="43137"/>
                    </a:srgbClr>
                  </a:outerShdw>
                </a:effectLst>
              </a:rPr>
              <a:t>RBOG Case Studies (2011)</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990600"/>
            <a:ext cx="8991600" cy="4343400"/>
          </a:xfrm>
        </p:spPr>
        <p:txBody>
          <a:bodyPr/>
          <a:lstStyle/>
          <a:p>
            <a:r>
              <a:rPr lang="en-US" sz="2000" b="1" dirty="0" smtClean="0"/>
              <a:t>Coquille Indian Tribe - $58K</a:t>
            </a:r>
          </a:p>
          <a:p>
            <a:pPr lvl="1"/>
            <a:r>
              <a:rPr lang="en-US" sz="2000" dirty="0" smtClean="0"/>
              <a:t>Feasibility study for a tribally-owned wastewater treatment facility</a:t>
            </a:r>
          </a:p>
          <a:p>
            <a:r>
              <a:rPr lang="en-US" sz="2000" b="1" dirty="0" err="1" smtClean="0"/>
              <a:t>Hunkpati</a:t>
            </a:r>
            <a:r>
              <a:rPr lang="en-US" sz="2000" b="1" dirty="0" smtClean="0"/>
              <a:t> Investments, Inc. - $50K</a:t>
            </a:r>
          </a:p>
          <a:p>
            <a:pPr lvl="1"/>
            <a:r>
              <a:rPr lang="en-US" sz="2000" dirty="0" smtClean="0"/>
              <a:t>Entrepreneurship course, TA &amp; marketing assistance to businesses</a:t>
            </a:r>
          </a:p>
          <a:p>
            <a:r>
              <a:rPr lang="en-US" sz="2000" b="1" dirty="0" smtClean="0"/>
              <a:t>Four Bands Community Fund, Inc.- $50K</a:t>
            </a:r>
          </a:p>
          <a:p>
            <a:pPr lvl="1"/>
            <a:r>
              <a:rPr lang="en-US" sz="2000" dirty="0" smtClean="0"/>
              <a:t>Train business owners on green business practices and work to produce 10 successful RD REAP applications coupled with  fund assistance</a:t>
            </a:r>
          </a:p>
          <a:p>
            <a:r>
              <a:rPr lang="en-US" sz="2000" b="1" dirty="0" smtClean="0"/>
              <a:t>Squaxin Island Tribe - $49K</a:t>
            </a:r>
          </a:p>
          <a:p>
            <a:pPr lvl="1"/>
            <a:r>
              <a:rPr lang="en-US" sz="2000" dirty="0" smtClean="0"/>
              <a:t>Establish a business incubator and mentoring program at the Tribe’s Ta-</a:t>
            </a:r>
            <a:r>
              <a:rPr lang="en-US" sz="2000" dirty="0" err="1" smtClean="0"/>
              <a:t>Qwo</a:t>
            </a:r>
            <a:r>
              <a:rPr lang="en-US" sz="2000" dirty="0" smtClean="0"/>
              <a:t>-Ma Business Center</a:t>
            </a:r>
          </a:p>
          <a:p>
            <a:r>
              <a:rPr lang="en-US" sz="2000" b="1" dirty="0" smtClean="0"/>
              <a:t>Great Lakes Inter-Tribal Council, Inc. - $22K</a:t>
            </a:r>
          </a:p>
          <a:p>
            <a:pPr lvl="1"/>
            <a:r>
              <a:rPr lang="en-US" sz="2000" dirty="0" smtClean="0"/>
              <a:t>Provide technical assistance to tribal enterprises and Native American businesses, including financial and job skills training</a:t>
            </a:r>
          </a:p>
          <a:p>
            <a:endParaRPr lang="en-US" sz="2400" b="1" dirty="0" smtClean="0"/>
          </a:p>
          <a:p>
            <a:pPr lvl="1">
              <a:buNone/>
            </a:pPr>
            <a:endParaRPr lang="en-US" sz="2400" dirty="0" smtClean="0"/>
          </a:p>
          <a:p>
            <a:pPr lvl="1"/>
            <a:endParaRPr lang="en-US" dirty="0" smtClean="0"/>
          </a:p>
          <a:p>
            <a:endParaRPr lang="en-US" dirty="0" smtClean="0"/>
          </a:p>
          <a:p>
            <a:endParaRPr lang="en-US" dirty="0" smtClean="0"/>
          </a:p>
          <a:p>
            <a:endParaRPr lang="en-US" dirty="0" smtClean="0"/>
          </a:p>
          <a:p>
            <a:endParaRPr lang="en-US" dirty="0" smtClean="0"/>
          </a:p>
          <a:p>
            <a:endParaRPr lang="en-US" dirty="0">
              <a:solidFill>
                <a:srgbClr val="FF0000"/>
              </a:solidFill>
            </a:endParaRPr>
          </a:p>
        </p:txBody>
      </p:sp>
    </p:spTree>
    <p:extLst>
      <p:ext uri="{BB962C8B-B14F-4D97-AF65-F5344CB8AC3E}">
        <p14:creationId xmlns:p14="http://schemas.microsoft.com/office/powerpoint/2010/main" val="284997963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b="1" dirty="0" smtClean="0">
                <a:effectLst>
                  <a:outerShdw blurRad="38100" dist="38100" dir="2700000" algn="tl">
                    <a:srgbClr val="000000">
                      <a:alpha val="43137"/>
                    </a:srgbClr>
                  </a:outerShdw>
                </a:effectLst>
              </a:rPr>
              <a:t>RBOG Evaluation &amp; Scoring Process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914400"/>
            <a:ext cx="9144000" cy="5218546"/>
          </a:xfrm>
        </p:spPr>
        <p:txBody>
          <a:bodyPr>
            <a:normAutofit/>
          </a:bodyPr>
          <a:lstStyle/>
          <a:p>
            <a:pPr marL="233363" indent="-233363"/>
            <a:r>
              <a:rPr lang="en-US" sz="2800" dirty="0" smtClean="0"/>
              <a:t>RBOG is a highly competitive grant with a points-based evaluation process</a:t>
            </a:r>
          </a:p>
          <a:p>
            <a:pPr marL="233363" indent="-233363"/>
            <a:r>
              <a:rPr lang="en-US" sz="2800" dirty="0" smtClean="0"/>
              <a:t>Scoring process:</a:t>
            </a:r>
          </a:p>
          <a:p>
            <a:pPr marL="633413" lvl="2" indent="-233363">
              <a:buFont typeface="Times" pitchFamily="18" charset="0"/>
              <a:buChar char="–"/>
            </a:pPr>
            <a:r>
              <a:rPr lang="en-US" sz="2000" dirty="0"/>
              <a:t>0 to 10 points: will the resulting economic development be sustainable over the long-term by local efforts without government or outside subsidies</a:t>
            </a:r>
          </a:p>
          <a:p>
            <a:pPr marL="633413" lvl="2" indent="-233363">
              <a:buFont typeface="Times" pitchFamily="18" charset="0"/>
              <a:buChar char="–"/>
            </a:pPr>
            <a:r>
              <a:rPr lang="en-US" sz="2000" dirty="0"/>
              <a:t>0 to 10 points: Agency assessment on whether the project should lead to improvements in the quality of economic activity within the community, such as higher wages, improved benefits, greater career potential, and the use of higher levels of skills than are currently typical within the </a:t>
            </a:r>
            <a:r>
              <a:rPr lang="en-US" sz="2000" dirty="0" smtClean="0"/>
              <a:t>economy</a:t>
            </a:r>
          </a:p>
          <a:p>
            <a:pPr marL="633413" lvl="2" indent="-233363">
              <a:buFont typeface="Times" pitchFamily="18" charset="0"/>
              <a:buChar char="–"/>
            </a:pPr>
            <a:r>
              <a:rPr lang="en-US" sz="2000" dirty="0" smtClean="0"/>
              <a:t>Contributing </a:t>
            </a:r>
            <a:r>
              <a:rPr lang="en-US" sz="2000" dirty="0"/>
              <a:t>component of larger economic development program:</a:t>
            </a:r>
          </a:p>
          <a:p>
            <a:pPr marL="1147763" lvl="4" indent="-233363">
              <a:buFont typeface="Arial" pitchFamily="34" charset="0"/>
              <a:buChar char="•"/>
            </a:pPr>
            <a:r>
              <a:rPr lang="en-US" sz="1800" dirty="0"/>
              <a:t>30 points: less than 20% of total funding will come from RBOG</a:t>
            </a:r>
          </a:p>
          <a:p>
            <a:pPr marL="1147763" lvl="4" indent="-233363">
              <a:buFont typeface="Arial" pitchFamily="34" charset="0"/>
              <a:buChar char="•"/>
            </a:pPr>
            <a:r>
              <a:rPr lang="en-US" sz="1800" dirty="0"/>
              <a:t>20 points: 20-50%</a:t>
            </a:r>
          </a:p>
          <a:p>
            <a:pPr marL="1147763" lvl="4" indent="-233363">
              <a:buFont typeface="Arial" pitchFamily="34" charset="0"/>
              <a:buChar char="•"/>
            </a:pPr>
            <a:r>
              <a:rPr lang="en-US" sz="1800" dirty="0"/>
              <a:t>10 points: </a:t>
            </a:r>
            <a:r>
              <a:rPr lang="en-US" sz="1800" dirty="0" smtClean="0"/>
              <a:t>50-75%  AND 0 points if </a:t>
            </a:r>
            <a:r>
              <a:rPr lang="en-US" sz="1800" dirty="0"/>
              <a:t>75% or </a:t>
            </a:r>
            <a:r>
              <a:rPr lang="en-US" sz="1800" dirty="0" smtClean="0"/>
              <a:t>more</a:t>
            </a:r>
          </a:p>
        </p:txBody>
      </p:sp>
    </p:spTree>
    <p:extLst>
      <p:ext uri="{BB962C8B-B14F-4D97-AF65-F5344CB8AC3E}">
        <p14:creationId xmlns:p14="http://schemas.microsoft.com/office/powerpoint/2010/main" val="19218548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b="1" dirty="0" smtClean="0">
                <a:effectLst>
                  <a:outerShdw blurRad="38100" dist="38100" dir="2700000" algn="tl">
                    <a:srgbClr val="000000">
                      <a:alpha val="43137"/>
                    </a:srgbClr>
                  </a:outerShdw>
                </a:effectLst>
              </a:rPr>
              <a:t>RBOG Evaluation &amp; Scoring Process</a:t>
            </a:r>
            <a:endParaRPr lang="en-US" sz="3600" dirty="0"/>
          </a:p>
        </p:txBody>
      </p:sp>
      <p:sp>
        <p:nvSpPr>
          <p:cNvPr id="3" name="Content Placeholder 2"/>
          <p:cNvSpPr>
            <a:spLocks noGrp="1"/>
          </p:cNvSpPr>
          <p:nvPr>
            <p:ph idx="1"/>
          </p:nvPr>
        </p:nvSpPr>
        <p:spPr>
          <a:xfrm>
            <a:off x="304800" y="990600"/>
            <a:ext cx="8686800" cy="5117089"/>
          </a:xfrm>
        </p:spPr>
        <p:txBody>
          <a:bodyPr>
            <a:normAutofit/>
          </a:bodyPr>
          <a:lstStyle/>
          <a:p>
            <a:pPr marL="233363" lvl="1" indent="-233363"/>
            <a:r>
              <a:rPr lang="en-US" sz="2400" dirty="0"/>
              <a:t>Community characteristics (not to exceed 40 points):</a:t>
            </a:r>
          </a:p>
          <a:p>
            <a:pPr marL="914400" lvl="3" indent="-457200">
              <a:buFont typeface="Arial" pitchFamily="34" charset="0"/>
              <a:buChar char="•"/>
            </a:pPr>
            <a:r>
              <a:rPr lang="en-US" sz="1800" dirty="0"/>
              <a:t>15 points: Experiencing trauma from natural disaster within last three years &amp; project will help address continuing impacts from that trauma</a:t>
            </a:r>
          </a:p>
          <a:p>
            <a:pPr marL="914400" lvl="3" indent="-457200">
              <a:buFont typeface="Arial" pitchFamily="34" charset="0"/>
              <a:buChar char="•"/>
            </a:pPr>
            <a:r>
              <a:rPr lang="en-US" sz="1800" dirty="0"/>
              <a:t>15 points: Undergoing structural change from event in last 3 years such as factory closing</a:t>
            </a:r>
          </a:p>
          <a:p>
            <a:pPr marL="914400" lvl="3" indent="-457200">
              <a:buFont typeface="Arial" pitchFamily="34" charset="0"/>
              <a:buChar char="•"/>
            </a:pPr>
            <a:r>
              <a:rPr lang="en-US" sz="1800" dirty="0"/>
              <a:t>10 points: has experienced long-term poverty</a:t>
            </a:r>
          </a:p>
          <a:p>
            <a:pPr marL="914400" lvl="3" indent="-457200">
              <a:buFont typeface="Arial" pitchFamily="34" charset="0"/>
              <a:buChar char="•"/>
            </a:pPr>
            <a:r>
              <a:rPr lang="en-US" sz="1800" dirty="0"/>
              <a:t>10 points: has experienced long-term population decline</a:t>
            </a:r>
          </a:p>
          <a:p>
            <a:pPr marL="914400" lvl="3" indent="-457200">
              <a:buFont typeface="Arial" pitchFamily="34" charset="0"/>
              <a:buChar char="•"/>
            </a:pPr>
            <a:r>
              <a:rPr lang="en-US" sz="1800" dirty="0"/>
              <a:t>10 points: has experienced long-term job decline</a:t>
            </a:r>
          </a:p>
          <a:p>
            <a:pPr marL="457200" lvl="1" indent="-457200"/>
            <a:r>
              <a:rPr lang="en-US" sz="2400" dirty="0"/>
              <a:t>0 to 10 points: Agency determination of extent of usefulness of new best practice</a:t>
            </a:r>
          </a:p>
          <a:p>
            <a:pPr marL="457200" lvl="1" indent="-457200"/>
            <a:r>
              <a:rPr lang="en-US" sz="2400" dirty="0"/>
              <a:t>Up to 15 points: State Director’s discretion; Agency Administrator may assign up to 20 points if project is under discretion of National Office</a:t>
            </a:r>
          </a:p>
        </p:txBody>
      </p:sp>
    </p:spTree>
    <p:extLst>
      <p:ext uri="{BB962C8B-B14F-4D97-AF65-F5344CB8AC3E}">
        <p14:creationId xmlns:p14="http://schemas.microsoft.com/office/powerpoint/2010/main" val="212162251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r>
              <a:rPr lang="en-US" b="1" dirty="0" smtClean="0">
                <a:effectLst>
                  <a:outerShdw blurRad="38100" dist="38100" dir="2700000" algn="tl">
                    <a:srgbClr val="000000">
                      <a:alpha val="43137"/>
                    </a:srgbClr>
                  </a:outerShdw>
                </a:effectLst>
              </a:rPr>
              <a:t>Steps to Submitting Application</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600200"/>
            <a:ext cx="8077200" cy="3429000"/>
          </a:xfrm>
        </p:spPr>
        <p:txBody>
          <a:bodyPr/>
          <a:lstStyle/>
          <a:p>
            <a:r>
              <a:rPr lang="en-US" dirty="0" smtClean="0"/>
              <a:t>Applications should be submitted to </a:t>
            </a:r>
            <a:r>
              <a:rPr lang="en-US" b="1" u="sng" dirty="0" smtClean="0"/>
              <a:t>local Rural Development office</a:t>
            </a:r>
          </a:p>
          <a:p>
            <a:r>
              <a:rPr lang="en-US" dirty="0" smtClean="0"/>
              <a:t>Check announcement in Federal Register for list of exact required documents </a:t>
            </a:r>
          </a:p>
          <a:p>
            <a:r>
              <a:rPr lang="en-US" dirty="0"/>
              <a:t>Closely follow scoring criteria and announcement </a:t>
            </a:r>
            <a:r>
              <a:rPr lang="en-US" dirty="0" smtClean="0"/>
              <a:t>instructions</a:t>
            </a:r>
            <a:endParaRPr lang="en-US" dirty="0"/>
          </a:p>
        </p:txBody>
      </p:sp>
    </p:spTree>
    <p:extLst>
      <p:ext uri="{BB962C8B-B14F-4D97-AF65-F5344CB8AC3E}">
        <p14:creationId xmlns:p14="http://schemas.microsoft.com/office/powerpoint/2010/main" val="217572174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b="1" dirty="0" smtClean="0">
                <a:effectLst>
                  <a:outerShdw blurRad="38100" dist="38100" dir="2700000" algn="tl">
                    <a:srgbClr val="000000">
                      <a:alpha val="43137"/>
                    </a:srgbClr>
                  </a:outerShdw>
                </a:effectLst>
              </a:rPr>
              <a:t>Required Documents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371600"/>
            <a:ext cx="8229600" cy="4191000"/>
          </a:xfrm>
        </p:spPr>
        <p:txBody>
          <a:bodyPr>
            <a:normAutofit fontScale="55000" lnSpcReduction="20000"/>
          </a:bodyPr>
          <a:lstStyle/>
          <a:p>
            <a:pPr lvl="0"/>
            <a:r>
              <a:rPr lang="en-US" sz="5100" dirty="0"/>
              <a:t>Applicant’s organizational documents</a:t>
            </a:r>
          </a:p>
          <a:p>
            <a:pPr lvl="0"/>
            <a:r>
              <a:rPr lang="en-US" sz="5100" dirty="0"/>
              <a:t>Proposed scope of work: description of project, details of the proposed activities and timeframes for completion, number of months of project, estimated time from grant approval to beginning of implementation</a:t>
            </a:r>
          </a:p>
          <a:p>
            <a:pPr lvl="0"/>
            <a:r>
              <a:rPr lang="en-US" sz="5100" dirty="0"/>
              <a:t>Written narrative:</a:t>
            </a:r>
          </a:p>
          <a:p>
            <a:pPr lvl="1"/>
            <a:r>
              <a:rPr lang="en-US" sz="4400" dirty="0"/>
              <a:t>Explanation of why the project is needed, the benefits of the project and how the project meets the grant </a:t>
            </a:r>
            <a:r>
              <a:rPr lang="en-US" sz="4400" dirty="0" smtClean="0"/>
              <a:t>criteria</a:t>
            </a:r>
          </a:p>
          <a:p>
            <a:pPr lvl="1"/>
            <a:r>
              <a:rPr lang="en-US" sz="4400" dirty="0"/>
              <a:t>Area to be served, including each government unit to be affected by project</a:t>
            </a:r>
          </a:p>
          <a:p>
            <a:pPr lvl="1"/>
            <a:endParaRPr lang="en-US" dirty="0"/>
          </a:p>
          <a:p>
            <a:endParaRPr lang="en-US" dirty="0"/>
          </a:p>
        </p:txBody>
      </p:sp>
    </p:spTree>
    <p:extLst>
      <p:ext uri="{BB962C8B-B14F-4D97-AF65-F5344CB8AC3E}">
        <p14:creationId xmlns:p14="http://schemas.microsoft.com/office/powerpoint/2010/main" val="22306806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b="1" dirty="0" smtClean="0">
                <a:effectLst>
                  <a:outerShdw blurRad="38100" dist="38100" dir="2700000" algn="tl">
                    <a:srgbClr val="000000">
                      <a:alpha val="43137"/>
                    </a:srgbClr>
                  </a:outerShdw>
                </a:effectLst>
              </a:rPr>
              <a:t>Required Documents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066800"/>
            <a:ext cx="8229600" cy="4888345"/>
          </a:xfrm>
        </p:spPr>
        <p:txBody>
          <a:bodyPr>
            <a:normAutofit/>
          </a:bodyPr>
          <a:lstStyle/>
          <a:p>
            <a:r>
              <a:rPr lang="en-US" sz="3000" dirty="0" smtClean="0"/>
              <a:t>Written narrative cont.</a:t>
            </a:r>
          </a:p>
          <a:p>
            <a:pPr lvl="1"/>
            <a:r>
              <a:rPr lang="en-US" sz="2400" dirty="0" smtClean="0"/>
              <a:t>Business </a:t>
            </a:r>
            <a:r>
              <a:rPr lang="en-US" sz="2400" dirty="0"/>
              <a:t>to be assisted, if appropriate; economic development to be accomplished</a:t>
            </a:r>
          </a:p>
          <a:p>
            <a:pPr lvl="1"/>
            <a:r>
              <a:rPr lang="en-US" sz="2400" dirty="0"/>
              <a:t>Explanation of how the project will result in increased or saved jobs in the area and the number of saved jobs</a:t>
            </a:r>
          </a:p>
          <a:p>
            <a:pPr lvl="1"/>
            <a:r>
              <a:rPr lang="en-US" sz="2400" dirty="0"/>
              <a:t>Description of the applicant’s demonstrated capacity and experience in providing the proposed assistance or similar economic development activities, including experience of key staff members</a:t>
            </a:r>
          </a:p>
          <a:p>
            <a:pPr lvl="1"/>
            <a:r>
              <a:rPr lang="en-US" sz="2400" dirty="0"/>
              <a:t>Method and rationale used to select the areas and businesses that will receive </a:t>
            </a:r>
            <a:r>
              <a:rPr lang="en-US" sz="2400" dirty="0" smtClean="0"/>
              <a:t>service</a:t>
            </a:r>
            <a:endParaRPr lang="en-US" sz="2400" dirty="0"/>
          </a:p>
        </p:txBody>
      </p:sp>
    </p:spTree>
    <p:extLst>
      <p:ext uri="{BB962C8B-B14F-4D97-AF65-F5344CB8AC3E}">
        <p14:creationId xmlns:p14="http://schemas.microsoft.com/office/powerpoint/2010/main" val="250303842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b="1" dirty="0" smtClean="0">
                <a:effectLst>
                  <a:outerShdw blurRad="38100" dist="38100" dir="2700000" algn="tl">
                    <a:srgbClr val="000000">
                      <a:alpha val="43137"/>
                    </a:srgbClr>
                  </a:outerShdw>
                </a:effectLst>
              </a:rPr>
              <a:t>Required Documents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95401"/>
            <a:ext cx="8229600" cy="4114800"/>
          </a:xfrm>
        </p:spPr>
        <p:txBody>
          <a:bodyPr>
            <a:normAutofit/>
          </a:bodyPr>
          <a:lstStyle/>
          <a:p>
            <a:pPr lvl="0"/>
            <a:r>
              <a:rPr lang="en-US" dirty="0" smtClean="0"/>
              <a:t>Written narrative cont.</a:t>
            </a:r>
          </a:p>
          <a:p>
            <a:pPr lvl="1"/>
            <a:r>
              <a:rPr lang="en-US" dirty="0"/>
              <a:t>Brief description of how the work will be performed including whether organizational staff or consultants will be </a:t>
            </a:r>
            <a:r>
              <a:rPr lang="en-US" dirty="0" smtClean="0"/>
              <a:t>used</a:t>
            </a:r>
          </a:p>
          <a:p>
            <a:pPr lvl="0"/>
            <a:r>
              <a:rPr lang="en-US" dirty="0" smtClean="0"/>
              <a:t>Latest </a:t>
            </a:r>
            <a:r>
              <a:rPr lang="en-US" dirty="0"/>
              <a:t>organization financial information showing capacity to carry out work</a:t>
            </a:r>
          </a:p>
          <a:p>
            <a:pPr lvl="0"/>
            <a:r>
              <a:rPr lang="en-US" dirty="0"/>
              <a:t>Evaluation method to determine if the proposed objectives are being accomplished</a:t>
            </a:r>
          </a:p>
          <a:p>
            <a:endParaRPr lang="en-US" dirty="0"/>
          </a:p>
        </p:txBody>
      </p:sp>
    </p:spTree>
    <p:extLst>
      <p:ext uri="{BB962C8B-B14F-4D97-AF65-F5344CB8AC3E}">
        <p14:creationId xmlns:p14="http://schemas.microsoft.com/office/powerpoint/2010/main" val="216038151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b="1" dirty="0" smtClean="0">
                <a:effectLst>
                  <a:outerShdw blurRad="38100" dist="38100" dir="2700000" algn="tl">
                    <a:srgbClr val="000000">
                      <a:alpha val="43137"/>
                    </a:srgbClr>
                  </a:outerShdw>
                </a:effectLst>
              </a:rPr>
              <a:t>Building Relationships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371600"/>
            <a:ext cx="7924800" cy="3962400"/>
          </a:xfrm>
        </p:spPr>
        <p:txBody>
          <a:bodyPr/>
          <a:lstStyle/>
          <a:p>
            <a:r>
              <a:rPr lang="en-US" sz="2800" dirty="0" smtClean="0"/>
              <a:t>Importance of building relationships between you and local RD Staff</a:t>
            </a:r>
          </a:p>
          <a:p>
            <a:r>
              <a:rPr lang="en-US" sz="2800" dirty="0" smtClean="0"/>
              <a:t>Importance of building relationships between applicants and local RD Staff</a:t>
            </a:r>
          </a:p>
          <a:p>
            <a:r>
              <a:rPr lang="en-US" sz="2800" dirty="0" smtClean="0"/>
              <a:t>RD AI/AN Coordinators</a:t>
            </a:r>
          </a:p>
          <a:p>
            <a:pPr lvl="1"/>
            <a:r>
              <a:rPr lang="en-US" sz="2400" dirty="0" smtClean="0">
                <a:hlinkClick r:id="rId2"/>
              </a:rPr>
              <a:t>www.rurdev.usda.gov/AI_ANCoordinators.html</a:t>
            </a:r>
            <a:r>
              <a:rPr lang="en-US" sz="2400" dirty="0" smtClean="0"/>
              <a:t>  </a:t>
            </a:r>
          </a:p>
          <a:p>
            <a:r>
              <a:rPr lang="en-US" sz="2800" dirty="0" smtClean="0"/>
              <a:t>State  Office Pages</a:t>
            </a:r>
          </a:p>
          <a:p>
            <a:pPr lvl="1"/>
            <a:r>
              <a:rPr lang="en-US" sz="2400" dirty="0" smtClean="0">
                <a:hlinkClick r:id="rId3"/>
              </a:rPr>
              <a:t>www.rurdev.usda.gov/recd_map.html</a:t>
            </a:r>
            <a:r>
              <a:rPr lang="en-US" sz="2400" dirty="0" smtClean="0"/>
              <a:t> </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2" descr="18 Monument Valley"/>
          <p:cNvPicPr>
            <a:picLocks noChangeAspect="1" noChangeArrowheads="1"/>
          </p:cNvPicPr>
          <p:nvPr/>
        </p:nvPicPr>
        <p:blipFill>
          <a:blip r:embed="rId3" cstate="print">
            <a:lum bright="60000"/>
          </a:blip>
          <a:srcRect/>
          <a:stretch>
            <a:fillRect/>
          </a:stretch>
        </p:blipFill>
        <p:spPr bwMode="auto">
          <a:xfrm>
            <a:off x="0" y="-1219200"/>
            <a:ext cx="9144000" cy="6858000"/>
          </a:xfrm>
          <a:prstGeom prst="rect">
            <a:avLst/>
          </a:prstGeom>
          <a:noFill/>
          <a:ln w="9525">
            <a:noFill/>
            <a:miter lim="800000"/>
            <a:headEnd/>
            <a:tailEnd/>
          </a:ln>
        </p:spPr>
      </p:pic>
      <p:sp>
        <p:nvSpPr>
          <p:cNvPr id="12290" name="Rectangle 2"/>
          <p:cNvSpPr>
            <a:spLocks noGrp="1" noChangeArrowheads="1"/>
          </p:cNvSpPr>
          <p:nvPr>
            <p:ph type="title"/>
          </p:nvPr>
        </p:nvSpPr>
        <p:spPr>
          <a:xfrm>
            <a:off x="685800" y="304800"/>
            <a:ext cx="7772400" cy="1143000"/>
          </a:xfrm>
        </p:spPr>
        <p:txBody>
          <a:bodyPr/>
          <a:lstStyle/>
          <a:p>
            <a:pPr eaLnBrk="1" hangingPunct="1">
              <a:defRPr/>
            </a:pPr>
            <a:r>
              <a:rPr lang="en-US" sz="5400" b="1" dirty="0" smtClean="0">
                <a:solidFill>
                  <a:schemeClr val="tx1"/>
                </a:solidFill>
                <a:effectLst>
                  <a:outerShdw blurRad="38100" dist="38100" dir="2700000" algn="tl">
                    <a:srgbClr val="C0C0C0"/>
                  </a:outerShdw>
                </a:effectLst>
              </a:rPr>
              <a:t>Contact information</a:t>
            </a:r>
          </a:p>
        </p:txBody>
      </p:sp>
      <p:sp>
        <p:nvSpPr>
          <p:cNvPr id="29700" name="Rectangle 60"/>
          <p:cNvSpPr>
            <a:spLocks noChangeArrowheads="1"/>
          </p:cNvSpPr>
          <p:nvPr/>
        </p:nvSpPr>
        <p:spPr bwMode="auto">
          <a:xfrm>
            <a:off x="381000" y="1659285"/>
            <a:ext cx="8382000" cy="3539430"/>
          </a:xfrm>
          <a:prstGeom prst="rect">
            <a:avLst/>
          </a:prstGeom>
          <a:noFill/>
          <a:ln w="9525">
            <a:noFill/>
            <a:miter lim="800000"/>
            <a:headEnd/>
            <a:tailEnd/>
          </a:ln>
        </p:spPr>
        <p:txBody>
          <a:bodyPr>
            <a:spAutoFit/>
          </a:bodyPr>
          <a:lstStyle/>
          <a:p>
            <a:pPr algn="ctr" eaLnBrk="0" hangingPunct="0">
              <a:buNone/>
            </a:pPr>
            <a:r>
              <a:rPr lang="en-US" sz="3200" b="1" dirty="0" smtClean="0">
                <a:latin typeface="+mj-lt"/>
              </a:rPr>
              <a:t>Tedd Buelow</a:t>
            </a:r>
          </a:p>
          <a:p>
            <a:pPr algn="ctr" eaLnBrk="0" hangingPunct="0">
              <a:buNone/>
            </a:pPr>
            <a:r>
              <a:rPr lang="en-US" sz="3200" dirty="0" smtClean="0">
                <a:latin typeface="+mj-lt"/>
              </a:rPr>
              <a:t>Native American Coordinator</a:t>
            </a:r>
          </a:p>
          <a:p>
            <a:pPr algn="ctr" eaLnBrk="0" hangingPunct="0">
              <a:buNone/>
            </a:pPr>
            <a:r>
              <a:rPr lang="en-US" sz="3200" dirty="0" smtClean="0">
                <a:latin typeface="+mj-lt"/>
              </a:rPr>
              <a:t>USDA Rural Development</a:t>
            </a:r>
          </a:p>
          <a:p>
            <a:pPr algn="ctr" eaLnBrk="0" hangingPunct="0">
              <a:buNone/>
            </a:pPr>
            <a:r>
              <a:rPr lang="en-US" sz="3200" dirty="0" smtClean="0">
                <a:latin typeface="+mj-lt"/>
              </a:rPr>
              <a:t>(720) 544-2911</a:t>
            </a:r>
          </a:p>
          <a:p>
            <a:pPr algn="ctr" eaLnBrk="0" hangingPunct="0">
              <a:buNone/>
            </a:pPr>
            <a:r>
              <a:rPr lang="en-US" sz="3200" dirty="0" smtClean="0">
                <a:latin typeface="+mj-lt"/>
                <a:hlinkClick r:id="rId4"/>
              </a:rPr>
              <a:t>Tedd.Buelow@wdc.usda.gov</a:t>
            </a:r>
            <a:endParaRPr lang="en-US" sz="3200" dirty="0" smtClean="0">
              <a:latin typeface="+mj-lt"/>
            </a:endParaRPr>
          </a:p>
          <a:p>
            <a:pPr algn="ctr" eaLnBrk="0" hangingPunct="0">
              <a:buNone/>
            </a:pPr>
            <a:r>
              <a:rPr lang="en-US" sz="3200" dirty="0" smtClean="0">
                <a:latin typeface="+mj-lt"/>
                <a:hlinkClick r:id="rId5"/>
              </a:rPr>
              <a:t>www.rurdev.usda.gov/AI_ANHome.html</a:t>
            </a:r>
            <a:r>
              <a:rPr lang="en-US" sz="3200" dirty="0" smtClean="0">
                <a:latin typeface="+mj-lt"/>
              </a:rPr>
              <a:t> </a:t>
            </a:r>
            <a:endParaRPr lang="en-US" sz="3200" dirty="0">
              <a:latin typeface="+mj-l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33FF"/>
      </a:hlink>
      <a:folHlink>
        <a:srgbClr val="0000FF"/>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400" b="1" i="0" u="none" strike="noStrike" cap="none" normalizeH="0" baseline="0" smtClean="0">
            <a:ln>
              <a:noFill/>
            </a:ln>
            <a:solidFill>
              <a:schemeClr val="tx1"/>
            </a:solidFill>
            <a:effectLst/>
            <a:latin typeface="Palatino Linotype"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en-US" sz="2400" b="1" i="0" u="none" strike="noStrike" cap="none" normalizeH="0" baseline="0" smtClean="0">
            <a:ln>
              <a:noFill/>
            </a:ln>
            <a:solidFill>
              <a:schemeClr val="tx1"/>
            </a:solidFill>
            <a:effectLst/>
            <a:latin typeface="Palatino Linotype"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FF"/>
        </a:hlink>
        <a:folHlink>
          <a:srgbClr val="99CC0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33FF"/>
        </a:hlink>
        <a:folHlink>
          <a:srgbClr val="000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7079</TotalTime>
  <Words>1077</Words>
  <Application>Microsoft Macintosh PowerPoint</Application>
  <PresentationFormat>On-screen Show (4:3)</PresentationFormat>
  <Paragraphs>157</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Blank Presentation</vt:lpstr>
      <vt:lpstr>USDA Rural Development Sustaining Relationships Throughout Indian Country</vt:lpstr>
      <vt:lpstr>USDA Rural Development</vt:lpstr>
      <vt:lpstr>USDA Rural Development</vt:lpstr>
      <vt:lpstr>RBOG Purpose</vt:lpstr>
      <vt:lpstr>RBOG Background</vt:lpstr>
      <vt:lpstr>RBOG Eligible Applicants</vt:lpstr>
      <vt:lpstr>RBOG Eligible Uses</vt:lpstr>
      <vt:lpstr>RBOG Ineligible Uses</vt:lpstr>
      <vt:lpstr>RBOG Case Studies (2011)</vt:lpstr>
      <vt:lpstr>RBOG Case Studies (2011)</vt:lpstr>
      <vt:lpstr>RBOG Case Studies (2011)</vt:lpstr>
      <vt:lpstr>RBOG Evaluation &amp; Scoring Process</vt:lpstr>
      <vt:lpstr>RBOG Evaluation &amp; Scoring Process</vt:lpstr>
      <vt:lpstr>Steps to Submitting Application</vt:lpstr>
      <vt:lpstr>Required Documents</vt:lpstr>
      <vt:lpstr>Required Documents</vt:lpstr>
      <vt:lpstr>Required Documents</vt:lpstr>
      <vt:lpstr>Building Relationships</vt:lpstr>
      <vt:lpstr>Contact information</vt:lpstr>
    </vt:vector>
  </TitlesOfParts>
  <Manager>Clyde Thompson</Manager>
  <Company>USDA Rural Development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AI/AN</dc:title>
  <dc:subject>Webinar</dc:subject>
  <dc:creator>Tedd Buelow</dc:creator>
  <cp:keywords>Indian, Native, Native American, American Indian, Indian Country, Alaska Native, Tribe, Tribal, Federally Recognized Tribe</cp:keywords>
  <cp:lastModifiedBy>Daniel Cornelius</cp:lastModifiedBy>
  <cp:revision>550</cp:revision>
  <dcterms:created xsi:type="dcterms:W3CDTF">2004-03-04T19:51:03Z</dcterms:created>
  <dcterms:modified xsi:type="dcterms:W3CDTF">2012-07-18T04:14:24Z</dcterms:modified>
  <cp:category>American Indian and Alaska Native Program Participation</cp:category>
</cp:coreProperties>
</file>